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 showSpecialPlsOnTitleSld="0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</p:sldIdLst>
  <p:sldSz cy="5143500" cx="9144000"/>
  <p:notesSz cx="6858000" cy="9144000"/>
  <p:embeddedFontLst>
    <p:embeddedFont>
      <p:font typeface="Nunito"/>
      <p:regular r:id="rId30"/>
      <p:bold r:id="rId31"/>
      <p:italic r:id="rId32"/>
      <p:boldItalic r:id="rId33"/>
    </p:embeddedFont>
    <p:embeddedFont>
      <p:font typeface="Nunito Sans"/>
      <p:regular r:id="rId34"/>
      <p:bold r:id="rId35"/>
      <p:italic r:id="rId36"/>
      <p:boldItalic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38" roundtripDataSignature="AMtx7mht9dhWdbJN03bHmQT9xo3GKyPMi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Nunito-bold.fntdata"/><Relationship Id="rId30" Type="http://schemas.openxmlformats.org/officeDocument/2006/relationships/font" Target="fonts/Nunito-regular.fntdata"/><Relationship Id="rId11" Type="http://schemas.openxmlformats.org/officeDocument/2006/relationships/slide" Target="slides/slide7.xml"/><Relationship Id="rId33" Type="http://schemas.openxmlformats.org/officeDocument/2006/relationships/font" Target="fonts/Nunito-boldItalic.fntdata"/><Relationship Id="rId10" Type="http://schemas.openxmlformats.org/officeDocument/2006/relationships/slide" Target="slides/slide6.xml"/><Relationship Id="rId32" Type="http://schemas.openxmlformats.org/officeDocument/2006/relationships/font" Target="fonts/Nunito-italic.fntdata"/><Relationship Id="rId13" Type="http://schemas.openxmlformats.org/officeDocument/2006/relationships/slide" Target="slides/slide9.xml"/><Relationship Id="rId35" Type="http://schemas.openxmlformats.org/officeDocument/2006/relationships/font" Target="fonts/NunitoSans-bold.fntdata"/><Relationship Id="rId12" Type="http://schemas.openxmlformats.org/officeDocument/2006/relationships/slide" Target="slides/slide8.xml"/><Relationship Id="rId34" Type="http://schemas.openxmlformats.org/officeDocument/2006/relationships/font" Target="fonts/NunitoSans-regular.fntdata"/><Relationship Id="rId15" Type="http://schemas.openxmlformats.org/officeDocument/2006/relationships/slide" Target="slides/slide11.xml"/><Relationship Id="rId37" Type="http://schemas.openxmlformats.org/officeDocument/2006/relationships/font" Target="fonts/NunitoSans-boldItalic.fntdata"/><Relationship Id="rId14" Type="http://schemas.openxmlformats.org/officeDocument/2006/relationships/slide" Target="slides/slide10.xml"/><Relationship Id="rId36" Type="http://schemas.openxmlformats.org/officeDocument/2006/relationships/font" Target="fonts/NunitoSans-italic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38" Type="http://customschemas.google.com/relationships/presentationmetadata" Target="meta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9" name="Google Shape;89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7121303b6a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6" name="Google Shape;176;g7121303b6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71457db9b3_7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71457db9b3_7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7121303b6a_0_2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1" name="Google Shape;201;g7121303b6a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f0e4a1317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2" name="Google Shape;212;g7f0e4a131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4" name="Google Shape;224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813dc92675_0_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813dc92675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8143df9ff8_0_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8143df9ff8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713ad05086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713ad0508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70ff4f75d7_0_9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7" name="Google Shape;267;g70ff4f75d7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70ff4f75d7_0_12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6" name="Google Shape;276;g70ff4f75d7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Common: Single Family house largest portion and Condos has also the equal proportion.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Difference: Townhouse </a:t>
            </a:r>
            <a:r>
              <a:rPr lang="en"/>
              <a:t>proportion</a:t>
            </a:r>
            <a:r>
              <a:rPr lang="en"/>
              <a:t> is more in Santa Clara compared to San Francisco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2" name="Google Shape;102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7f0cd37416_0_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7f0cd37416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7f0cd37416_0_1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7f0cd37416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7144af5237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7144af523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70ff4f75d7_0_7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1" name="Google Shape;311;g70ff4f75d7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714f831f9c_5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714f831f9c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816a8074b8_0_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8" name="Google Shape;328;g816a8074b8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70ff4f75d7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1" name="Google Shape;111;g70ff4f75d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70ff4f75d7_0_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8" name="Google Shape;118;g70ff4f75d7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70ff4f75d7_0_6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7" name="Google Shape;127;g70ff4f75d7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7f0683d5b1_1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7f0683d5b1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70ff4f75d7_0_1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2" name="Google Shape;142;g70ff4f75d7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714f831f9c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4" name="Google Shape;154;g714f831f9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70ff4f75d7_0_2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0" name="Google Shape;160;g70ff4f75d7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2"/>
          <p:cNvSpPr/>
          <p:nvPr/>
        </p:nvSpPr>
        <p:spPr>
          <a:xfrm flipH="1">
            <a:off x="-688" y="0"/>
            <a:ext cx="4575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32"/>
          <p:cNvSpPr txBox="1"/>
          <p:nvPr>
            <p:ph type="ctrTitle"/>
          </p:nvPr>
        </p:nvSpPr>
        <p:spPr>
          <a:xfrm>
            <a:off x="468925" y="2387250"/>
            <a:ext cx="3636600" cy="22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b="1" sz="3000">
                <a:solidFill>
                  <a:srgbClr val="F6703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b="1" sz="3000">
                <a:solidFill>
                  <a:srgbClr val="F6703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b="1" sz="3000">
                <a:solidFill>
                  <a:srgbClr val="F6703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b="1" sz="3000">
                <a:solidFill>
                  <a:srgbClr val="F6703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b="1" sz="3000">
                <a:solidFill>
                  <a:srgbClr val="F6703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b="1" sz="3000">
                <a:solidFill>
                  <a:srgbClr val="F6703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b="1" sz="3000">
                <a:solidFill>
                  <a:srgbClr val="F6703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b="1" sz="3000">
                <a:solidFill>
                  <a:srgbClr val="F6703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b="1" sz="3000">
                <a:solidFill>
                  <a:srgbClr val="F67031"/>
                </a:solidFill>
              </a:defRPr>
            </a:lvl9pPr>
          </a:lstStyle>
          <a:p/>
        </p:txBody>
      </p:sp>
      <p:sp>
        <p:nvSpPr>
          <p:cNvPr id="12" name="Google Shape;12;p32"/>
          <p:cNvSpPr/>
          <p:nvPr/>
        </p:nvSpPr>
        <p:spPr>
          <a:xfrm>
            <a:off x="4574900" y="-150"/>
            <a:ext cx="185400" cy="5143500"/>
          </a:xfrm>
          <a:prstGeom prst="rect">
            <a:avLst/>
          </a:prstGeom>
          <a:gradFill>
            <a:gsLst>
              <a:gs pos="0">
                <a:srgbClr val="000014">
                  <a:alpha val="49411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3 columns">
  <p:cSld name="TITLE_AND_TWO_COLUMNS_1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1"/>
          <p:cNvSpPr/>
          <p:nvPr/>
        </p:nvSpPr>
        <p:spPr>
          <a:xfrm flipH="1">
            <a:off x="2472375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" name="Google Shape;63;p41"/>
          <p:cNvSpPr/>
          <p:nvPr/>
        </p:nvSpPr>
        <p:spPr>
          <a:xfrm>
            <a:off x="2585475" y="0"/>
            <a:ext cx="6558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41"/>
          <p:cNvSpPr txBox="1"/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65" name="Google Shape;65;p41"/>
          <p:cNvSpPr txBox="1"/>
          <p:nvPr>
            <p:ph idx="1" type="body"/>
          </p:nvPr>
        </p:nvSpPr>
        <p:spPr>
          <a:xfrm>
            <a:off x="3069325" y="575500"/>
            <a:ext cx="1789800" cy="39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900"/>
              <a:buChar char="▪"/>
              <a:defRPr sz="900"/>
            </a:lvl1pPr>
            <a:lvl2pPr indent="-2857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2pPr>
            <a:lvl3pPr indent="-2857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3pPr>
            <a:lvl4pPr indent="-2857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4pPr>
            <a:lvl5pPr indent="-2857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5pPr>
            <a:lvl6pPr indent="-2857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6pPr>
            <a:lvl7pPr indent="-2857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7pPr>
            <a:lvl8pPr indent="-2857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8pPr>
            <a:lvl9pPr indent="-2857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9pPr>
          </a:lstStyle>
          <a:p/>
        </p:txBody>
      </p:sp>
      <p:sp>
        <p:nvSpPr>
          <p:cNvPr id="66" name="Google Shape;66;p41"/>
          <p:cNvSpPr txBox="1"/>
          <p:nvPr>
            <p:ph idx="2" type="body"/>
          </p:nvPr>
        </p:nvSpPr>
        <p:spPr>
          <a:xfrm>
            <a:off x="4951006" y="575500"/>
            <a:ext cx="1789800" cy="39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900"/>
              <a:buChar char="▪"/>
              <a:defRPr sz="900"/>
            </a:lvl1pPr>
            <a:lvl2pPr indent="-2857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2pPr>
            <a:lvl3pPr indent="-2857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3pPr>
            <a:lvl4pPr indent="-2857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4pPr>
            <a:lvl5pPr indent="-2857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5pPr>
            <a:lvl6pPr indent="-2857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6pPr>
            <a:lvl7pPr indent="-2857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7pPr>
            <a:lvl8pPr indent="-2857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8pPr>
            <a:lvl9pPr indent="-2857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9pPr>
          </a:lstStyle>
          <a:p/>
        </p:txBody>
      </p:sp>
      <p:sp>
        <p:nvSpPr>
          <p:cNvPr id="67" name="Google Shape;67;p41"/>
          <p:cNvSpPr txBox="1"/>
          <p:nvPr>
            <p:ph idx="3" type="body"/>
          </p:nvPr>
        </p:nvSpPr>
        <p:spPr>
          <a:xfrm>
            <a:off x="6832686" y="575500"/>
            <a:ext cx="1789800" cy="39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900"/>
              <a:buChar char="▪"/>
              <a:defRPr sz="900"/>
            </a:lvl1pPr>
            <a:lvl2pPr indent="-2857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2pPr>
            <a:lvl3pPr indent="-2857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3pPr>
            <a:lvl4pPr indent="-2857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4pPr>
            <a:lvl5pPr indent="-2857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5pPr>
            <a:lvl6pPr indent="-2857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6pPr>
            <a:lvl7pPr indent="-2857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7pPr>
            <a:lvl8pPr indent="-2857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8pPr>
            <a:lvl9pPr indent="-2857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9pPr>
          </a:lstStyle>
          <a:p/>
        </p:txBody>
      </p:sp>
      <p:sp>
        <p:nvSpPr>
          <p:cNvPr id="68" name="Google Shape;68;p4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1 column left">
  <p:cSld name="TITLE_AND_BODY_1_1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42"/>
          <p:cNvSpPr/>
          <p:nvPr/>
        </p:nvSpPr>
        <p:spPr>
          <a:xfrm flipH="1">
            <a:off x="-7125" y="0"/>
            <a:ext cx="2592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42"/>
          <p:cNvSpPr/>
          <p:nvPr/>
        </p:nvSpPr>
        <p:spPr>
          <a:xfrm>
            <a:off x="2585478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" name="Google Shape;72;p42"/>
          <p:cNvSpPr txBox="1"/>
          <p:nvPr>
            <p:ph type="title"/>
          </p:nvPr>
        </p:nvSpPr>
        <p:spPr>
          <a:xfrm>
            <a:off x="234450" y="575500"/>
            <a:ext cx="2046300" cy="1364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9pPr>
          </a:lstStyle>
          <a:p/>
        </p:txBody>
      </p:sp>
      <p:sp>
        <p:nvSpPr>
          <p:cNvPr id="73" name="Google Shape;73;p4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4" name="Google Shape;74;p42"/>
          <p:cNvSpPr txBox="1"/>
          <p:nvPr>
            <p:ph idx="1" type="body"/>
          </p:nvPr>
        </p:nvSpPr>
        <p:spPr>
          <a:xfrm>
            <a:off x="234450" y="2004325"/>
            <a:ext cx="20463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200"/>
              <a:buChar char="▪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43"/>
          <p:cNvSpPr/>
          <p:nvPr/>
        </p:nvSpPr>
        <p:spPr>
          <a:xfrm flipH="1">
            <a:off x="2472375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" name="Google Shape;77;p43"/>
          <p:cNvSpPr/>
          <p:nvPr/>
        </p:nvSpPr>
        <p:spPr>
          <a:xfrm>
            <a:off x="2585475" y="0"/>
            <a:ext cx="6558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43"/>
          <p:cNvSpPr txBox="1"/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79" name="Google Shape;79;p4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2 columns" type="twoColTx">
  <p:cSld name="TITLE_AND_TWO_COLUMNS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44"/>
          <p:cNvSpPr/>
          <p:nvPr/>
        </p:nvSpPr>
        <p:spPr>
          <a:xfrm flipH="1">
            <a:off x="2472375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" name="Google Shape;82;p44"/>
          <p:cNvSpPr/>
          <p:nvPr/>
        </p:nvSpPr>
        <p:spPr>
          <a:xfrm>
            <a:off x="2585475" y="0"/>
            <a:ext cx="6558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44"/>
          <p:cNvSpPr txBox="1"/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84" name="Google Shape;84;p44"/>
          <p:cNvSpPr txBox="1"/>
          <p:nvPr>
            <p:ph idx="1" type="body"/>
          </p:nvPr>
        </p:nvSpPr>
        <p:spPr>
          <a:xfrm>
            <a:off x="3062200" y="575500"/>
            <a:ext cx="2730000" cy="39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 sz="1100"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9pPr>
          </a:lstStyle>
          <a:p/>
        </p:txBody>
      </p:sp>
      <p:sp>
        <p:nvSpPr>
          <p:cNvPr id="85" name="Google Shape;85;p44"/>
          <p:cNvSpPr txBox="1"/>
          <p:nvPr>
            <p:ph idx="2" type="body"/>
          </p:nvPr>
        </p:nvSpPr>
        <p:spPr>
          <a:xfrm>
            <a:off x="5956701" y="575500"/>
            <a:ext cx="2730000" cy="39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 sz="1100"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9pPr>
          </a:lstStyle>
          <a:p/>
        </p:txBody>
      </p:sp>
      <p:sp>
        <p:nvSpPr>
          <p:cNvPr id="86" name="Google Shape;86;p4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2 columns with intro text">
  <p:cSld name="TITLE_AND_BODY_1_2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3"/>
          <p:cNvSpPr/>
          <p:nvPr/>
        </p:nvSpPr>
        <p:spPr>
          <a:xfrm flipH="1">
            <a:off x="2472375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15;p33"/>
          <p:cNvSpPr/>
          <p:nvPr/>
        </p:nvSpPr>
        <p:spPr>
          <a:xfrm>
            <a:off x="2585475" y="0"/>
            <a:ext cx="6558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33"/>
          <p:cNvSpPr txBox="1"/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17" name="Google Shape;17;p33"/>
          <p:cNvSpPr txBox="1"/>
          <p:nvPr>
            <p:ph idx="1" type="body"/>
          </p:nvPr>
        </p:nvSpPr>
        <p:spPr>
          <a:xfrm>
            <a:off x="3090625" y="575500"/>
            <a:ext cx="5596200" cy="12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▪"/>
              <a:defRPr i="1" sz="1600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302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i="1" sz="1600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302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i="1" sz="1600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302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i="1" sz="1600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302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i="1" sz="1600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302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i="1" sz="1600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302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i="1" sz="1600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302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i="1" sz="1600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302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i="1" sz="1600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18" name="Google Shape;18;p3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" name="Google Shape;19;p33"/>
          <p:cNvSpPr txBox="1"/>
          <p:nvPr>
            <p:ph idx="2" type="body"/>
          </p:nvPr>
        </p:nvSpPr>
        <p:spPr>
          <a:xfrm>
            <a:off x="3090625" y="2004325"/>
            <a:ext cx="2727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 sz="1100"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9pPr>
          </a:lstStyle>
          <a:p/>
        </p:txBody>
      </p:sp>
      <p:sp>
        <p:nvSpPr>
          <p:cNvPr id="20" name="Google Shape;20;p33"/>
          <p:cNvSpPr txBox="1"/>
          <p:nvPr>
            <p:ph idx="3" type="body"/>
          </p:nvPr>
        </p:nvSpPr>
        <p:spPr>
          <a:xfrm>
            <a:off x="5959744" y="2004325"/>
            <a:ext cx="2727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 sz="1100"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1 column with intro text">
  <p:cSld name="TITLE_AND_BODY_1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4"/>
          <p:cNvSpPr/>
          <p:nvPr/>
        </p:nvSpPr>
        <p:spPr>
          <a:xfrm flipH="1">
            <a:off x="2472375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23;p34"/>
          <p:cNvSpPr/>
          <p:nvPr/>
        </p:nvSpPr>
        <p:spPr>
          <a:xfrm>
            <a:off x="2585475" y="0"/>
            <a:ext cx="6558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4"/>
          <p:cNvSpPr txBox="1"/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25" name="Google Shape;25;p34"/>
          <p:cNvSpPr txBox="1"/>
          <p:nvPr>
            <p:ph idx="1" type="body"/>
          </p:nvPr>
        </p:nvSpPr>
        <p:spPr>
          <a:xfrm>
            <a:off x="3090625" y="575500"/>
            <a:ext cx="5596200" cy="12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▪"/>
              <a:defRPr i="1" sz="1600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302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i="1" sz="1600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302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i="1" sz="1600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302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i="1" sz="1600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302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i="1" sz="1600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302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i="1" sz="1600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302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i="1" sz="1600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302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i="1" sz="1600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302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i="1" sz="1600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6" name="Google Shape;26;p3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" name="Google Shape;27;p34"/>
          <p:cNvSpPr txBox="1"/>
          <p:nvPr>
            <p:ph idx="2" type="body"/>
          </p:nvPr>
        </p:nvSpPr>
        <p:spPr>
          <a:xfrm>
            <a:off x="3090625" y="2004313"/>
            <a:ext cx="55962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Char char="▪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able of contents">
  <p:cSld name="TITLE_1_2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5"/>
          <p:cNvSpPr/>
          <p:nvPr/>
        </p:nvSpPr>
        <p:spPr>
          <a:xfrm flipH="1">
            <a:off x="4568412" y="0"/>
            <a:ext cx="4575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30;p35"/>
          <p:cNvSpPr txBox="1"/>
          <p:nvPr>
            <p:ph idx="1" type="subTitle"/>
          </p:nvPr>
        </p:nvSpPr>
        <p:spPr>
          <a:xfrm>
            <a:off x="646550" y="1989500"/>
            <a:ext cx="3246900" cy="21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eorgia"/>
              <a:buNone/>
              <a:defRPr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Georgia"/>
              <a:buNone/>
              <a:defRPr i="1" sz="30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Georgia"/>
              <a:buNone/>
              <a:defRPr i="1" sz="30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Georgia"/>
              <a:buNone/>
              <a:defRPr i="1" sz="30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Georgia"/>
              <a:buNone/>
              <a:defRPr i="1" sz="30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Georgia"/>
              <a:buNone/>
              <a:defRPr i="1" sz="30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Georgia"/>
              <a:buNone/>
              <a:defRPr i="1" sz="30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Georgia"/>
              <a:buNone/>
              <a:defRPr i="1" sz="30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Georgia"/>
              <a:buNone/>
              <a:defRPr i="1" sz="30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" name="Google Shape;31;p3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" name="Google Shape;32;p35"/>
          <p:cNvSpPr/>
          <p:nvPr/>
        </p:nvSpPr>
        <p:spPr>
          <a:xfrm flipH="1">
            <a:off x="4455300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33;p35"/>
          <p:cNvSpPr txBox="1"/>
          <p:nvPr>
            <p:ph idx="2" type="body"/>
          </p:nvPr>
        </p:nvSpPr>
        <p:spPr>
          <a:xfrm>
            <a:off x="5130225" y="1016000"/>
            <a:ext cx="34707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800"/>
              <a:buAutoNum type="arabicPeriod"/>
              <a:defRPr sz="1800"/>
            </a:lvl1pPr>
            <a:lvl2pPr indent="-317500" lvl="1" marL="9144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AutoNum type="alphaLcPeriod"/>
              <a:defRPr>
                <a:solidFill>
                  <a:srgbClr val="999999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AutoNum type="romanLcPeriod"/>
              <a:defRPr>
                <a:solidFill>
                  <a:srgbClr val="999999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AutoNum type="arabicPeriod"/>
              <a:defRPr>
                <a:solidFill>
                  <a:srgbClr val="999999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999999"/>
              </a:buClr>
              <a:buSzPts val="1400"/>
              <a:buAutoNum type="alphaLcPeriod"/>
              <a:defRPr>
                <a:solidFill>
                  <a:srgbClr val="999999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999999"/>
              </a:buClr>
              <a:buSzPts val="1400"/>
              <a:buAutoNum type="romanLcPeriod"/>
              <a:defRPr>
                <a:solidFill>
                  <a:srgbClr val="999999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999999"/>
              </a:buClr>
              <a:buSzPts val="1400"/>
              <a:buAutoNum type="arabicPeriod"/>
              <a:defRPr>
                <a:solidFill>
                  <a:srgbClr val="999999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999999"/>
              </a:buClr>
              <a:buSzPts val="1400"/>
              <a:buAutoNum type="alphaLcPeriod"/>
              <a:defRPr>
                <a:solidFill>
                  <a:srgbClr val="999999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999999"/>
              </a:buClr>
              <a:buSzPts val="1400"/>
              <a:buAutoNum type="romanLcPeriod"/>
              <a:defRPr>
                <a:solidFill>
                  <a:srgbClr val="999999"/>
                </a:solidFill>
              </a:defRPr>
            </a:lvl9pPr>
          </a:lstStyle>
          <a:p/>
        </p:txBody>
      </p:sp>
      <p:sp>
        <p:nvSpPr>
          <p:cNvPr id="34" name="Google Shape;34;p35"/>
          <p:cNvSpPr txBox="1"/>
          <p:nvPr>
            <p:ph type="title"/>
          </p:nvPr>
        </p:nvSpPr>
        <p:spPr>
          <a:xfrm>
            <a:off x="646573" y="1016000"/>
            <a:ext cx="3246900" cy="9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1 column half">
  <p:cSld name="TITLE_AND_BODY_1_1_1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6"/>
          <p:cNvSpPr/>
          <p:nvPr/>
        </p:nvSpPr>
        <p:spPr>
          <a:xfrm flipH="1">
            <a:off x="-688" y="0"/>
            <a:ext cx="4575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36"/>
          <p:cNvSpPr/>
          <p:nvPr/>
        </p:nvSpPr>
        <p:spPr>
          <a:xfrm>
            <a:off x="4574903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Google Shape;38;p36"/>
          <p:cNvSpPr txBox="1"/>
          <p:nvPr>
            <p:ph type="title"/>
          </p:nvPr>
        </p:nvSpPr>
        <p:spPr>
          <a:xfrm>
            <a:off x="511425" y="575500"/>
            <a:ext cx="3517200" cy="97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9pPr>
          </a:lstStyle>
          <a:p/>
        </p:txBody>
      </p:sp>
      <p:sp>
        <p:nvSpPr>
          <p:cNvPr id="39" name="Google Shape;39;p3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" name="Google Shape;40;p36"/>
          <p:cNvSpPr txBox="1"/>
          <p:nvPr>
            <p:ph idx="1" type="body"/>
          </p:nvPr>
        </p:nvSpPr>
        <p:spPr>
          <a:xfrm>
            <a:off x="511425" y="1598600"/>
            <a:ext cx="3517200" cy="29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200"/>
              <a:buChar char="▪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ubtitle">
  <p:cSld name="TITLE_1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37"/>
          <p:cNvSpPr/>
          <p:nvPr/>
        </p:nvSpPr>
        <p:spPr>
          <a:xfrm flipH="1">
            <a:off x="-7125" y="0"/>
            <a:ext cx="2592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37"/>
          <p:cNvSpPr/>
          <p:nvPr/>
        </p:nvSpPr>
        <p:spPr>
          <a:xfrm>
            <a:off x="2585478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" name="Google Shape;44;p37"/>
          <p:cNvSpPr txBox="1"/>
          <p:nvPr>
            <p:ph type="ctrTitle"/>
          </p:nvPr>
        </p:nvSpPr>
        <p:spPr>
          <a:xfrm>
            <a:off x="277100" y="284200"/>
            <a:ext cx="2024100" cy="367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9pPr>
          </a:lstStyle>
          <a:p/>
        </p:txBody>
      </p:sp>
      <p:sp>
        <p:nvSpPr>
          <p:cNvPr id="45" name="Google Shape;45;p37"/>
          <p:cNvSpPr txBox="1"/>
          <p:nvPr>
            <p:ph idx="1" type="subTitle"/>
          </p:nvPr>
        </p:nvSpPr>
        <p:spPr>
          <a:xfrm>
            <a:off x="277100" y="3983050"/>
            <a:ext cx="20241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Georgia"/>
              <a:buNone/>
              <a:defRPr i="1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None/>
              <a:defRPr i="1" sz="3000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None/>
              <a:defRPr i="1" sz="3000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None/>
              <a:defRPr i="1" sz="3000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None/>
              <a:defRPr i="1" sz="3000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None/>
              <a:defRPr i="1" sz="3000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None/>
              <a:defRPr i="1" sz="3000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None/>
              <a:defRPr i="1" sz="3000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None/>
              <a:defRPr i="1" sz="3000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46" name="Google Shape;46;p3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TITLE_1_1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38"/>
          <p:cNvSpPr/>
          <p:nvPr/>
        </p:nvSpPr>
        <p:spPr>
          <a:xfrm flipH="1" rot="5400000">
            <a:off x="4518950" y="-3360875"/>
            <a:ext cx="113100" cy="91512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" name="Google Shape;49;p38"/>
          <p:cNvSpPr/>
          <p:nvPr/>
        </p:nvSpPr>
        <p:spPr>
          <a:xfrm>
            <a:off x="-7125" y="1271275"/>
            <a:ext cx="9151200" cy="3872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50;p38"/>
          <p:cNvSpPr txBox="1"/>
          <p:nvPr>
            <p:ph idx="1" type="body"/>
          </p:nvPr>
        </p:nvSpPr>
        <p:spPr>
          <a:xfrm>
            <a:off x="1847275" y="1704600"/>
            <a:ext cx="5449500" cy="27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Georgia"/>
              <a:buChar char="▪"/>
              <a:defRPr i="1" sz="2400"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rgia"/>
              <a:buChar char="-"/>
              <a:defRPr i="1" sz="2400"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rgia"/>
              <a:buChar char="-"/>
              <a:defRPr i="1" sz="2400">
                <a:latin typeface="Georgia"/>
                <a:ea typeface="Georgia"/>
                <a:cs typeface="Georgia"/>
                <a:sym typeface="Georgia"/>
              </a:defRPr>
            </a:lvl3pPr>
            <a:lvl4pPr indent="-3810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rgia"/>
              <a:buChar char="-"/>
              <a:defRPr i="1" sz="2400">
                <a:latin typeface="Georgia"/>
                <a:ea typeface="Georgia"/>
                <a:cs typeface="Georgia"/>
                <a:sym typeface="Georgia"/>
              </a:defRPr>
            </a:lvl4pPr>
            <a:lvl5pPr indent="-3810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rgia"/>
              <a:buChar char="-"/>
              <a:defRPr i="1" sz="2400">
                <a:latin typeface="Georgia"/>
                <a:ea typeface="Georgia"/>
                <a:cs typeface="Georgia"/>
                <a:sym typeface="Georgia"/>
              </a:defRPr>
            </a:lvl5pPr>
            <a:lvl6pPr indent="-3810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rgia"/>
              <a:buChar char="-"/>
              <a:defRPr i="1" sz="2400">
                <a:latin typeface="Georgia"/>
                <a:ea typeface="Georgia"/>
                <a:cs typeface="Georgia"/>
                <a:sym typeface="Georgia"/>
              </a:defRPr>
            </a:lvl6pPr>
            <a:lvl7pPr indent="-3810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rgia"/>
              <a:buChar char="-"/>
              <a:defRPr i="1" sz="2400">
                <a:latin typeface="Georgia"/>
                <a:ea typeface="Georgia"/>
                <a:cs typeface="Georgia"/>
                <a:sym typeface="Georgia"/>
              </a:defRPr>
            </a:lvl7pPr>
            <a:lvl8pPr indent="-3810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rgia"/>
              <a:buChar char="-"/>
              <a:defRPr i="1" sz="2400">
                <a:latin typeface="Georgia"/>
                <a:ea typeface="Georgia"/>
                <a:cs typeface="Georgia"/>
                <a:sym typeface="Georgia"/>
              </a:defRPr>
            </a:lvl8pPr>
            <a:lvl9pPr indent="-3810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rgia"/>
              <a:buChar char="-"/>
              <a:defRPr i="1" sz="2400"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51" name="Google Shape;51;p38"/>
          <p:cNvSpPr txBox="1"/>
          <p:nvPr/>
        </p:nvSpPr>
        <p:spPr>
          <a:xfrm>
            <a:off x="3593400" y="227724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b="0" i="0" lang="en" sz="7200" u="none" cap="none" strike="noStrike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“</a:t>
            </a:r>
            <a:endParaRPr b="0" i="0" sz="7200" u="none" cap="none" strike="noStrike">
              <a:solidFill>
                <a:srgbClr val="FFFFFF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52" name="Google Shape;52;p3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1 column" type="tx">
  <p:cSld name="TITLE_AND_BOD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39"/>
          <p:cNvSpPr/>
          <p:nvPr/>
        </p:nvSpPr>
        <p:spPr>
          <a:xfrm flipH="1">
            <a:off x="2472375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" name="Google Shape;55;p39"/>
          <p:cNvSpPr/>
          <p:nvPr/>
        </p:nvSpPr>
        <p:spPr>
          <a:xfrm>
            <a:off x="2585475" y="0"/>
            <a:ext cx="6558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Google Shape;56;p39"/>
          <p:cNvSpPr txBox="1"/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57" name="Google Shape;57;p39"/>
          <p:cNvSpPr txBox="1"/>
          <p:nvPr>
            <p:ph idx="1" type="body"/>
          </p:nvPr>
        </p:nvSpPr>
        <p:spPr>
          <a:xfrm>
            <a:off x="3090625" y="575500"/>
            <a:ext cx="5596200" cy="39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Char char="▪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9pPr>
          </a:lstStyle>
          <a:p/>
        </p:txBody>
      </p:sp>
      <p:sp>
        <p:nvSpPr>
          <p:cNvPr id="58" name="Google Shape;58;p3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4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">
    <p:bg>
      <p:bgPr>
        <a:solidFill>
          <a:srgbClr val="F6703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1"/>
          <p:cNvSpPr txBox="1"/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b="0" i="0" sz="2400" u="none" cap="none" strike="noStrike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b="0" i="0" sz="2400" u="none" cap="none" strike="noStrike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b="0" i="0" sz="2400" u="none" cap="none" strike="noStrike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b="0" i="0" sz="2400" u="none" cap="none" strike="noStrike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b="0" i="0" sz="2400" u="none" cap="none" strike="noStrike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b="0" i="0" sz="2400" u="none" cap="none" strike="noStrike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b="0" i="0" sz="2400" u="none" cap="none" strike="noStrike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b="0" i="0" sz="2400" u="none" cap="none" strike="noStrike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b="0" i="0" sz="2400" u="none" cap="none" strike="noStrike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7" name="Google Shape;7;p31"/>
          <p:cNvSpPr txBox="1"/>
          <p:nvPr>
            <p:ph idx="1" type="body"/>
          </p:nvPr>
        </p:nvSpPr>
        <p:spPr>
          <a:xfrm>
            <a:off x="3090625" y="575500"/>
            <a:ext cx="5596200" cy="39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▪"/>
              <a:defRPr b="0" i="0" sz="1400" u="none" cap="none" strike="noStrike"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 b="0" i="0" sz="1400" u="none" cap="none" strike="noStrike"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 b="0" i="0" sz="1400" u="none" cap="none" strike="noStrike"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 b="0" i="0" sz="1400" u="none" cap="none" strike="noStrike"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 b="0" i="0" sz="1400" u="none" cap="none" strike="noStrike"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 b="0" i="0" sz="1400" u="none" cap="none" strike="noStrike"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 b="0" i="0" sz="1400" u="none" cap="none" strike="noStrike"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 b="0" i="0" sz="1400" u="none" cap="none" strike="noStrike"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 b="0" i="0" sz="1400" u="none" cap="none" strike="noStrike"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8" name="Google Shape;8;p3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4.png"/><Relationship Id="rId6" Type="http://schemas.openxmlformats.org/officeDocument/2006/relationships/image" Target="../media/image1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9.png"/><Relationship Id="rId4" Type="http://schemas.openxmlformats.org/officeDocument/2006/relationships/image" Target="../media/image4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4.png"/><Relationship Id="rId4" Type="http://schemas.openxmlformats.org/officeDocument/2006/relationships/image" Target="../media/image3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6.png"/><Relationship Id="rId4" Type="http://schemas.openxmlformats.org/officeDocument/2006/relationships/image" Target="../media/image27.png"/><Relationship Id="rId5" Type="http://schemas.openxmlformats.org/officeDocument/2006/relationships/image" Target="../media/image3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8.png"/><Relationship Id="rId4" Type="http://schemas.openxmlformats.org/officeDocument/2006/relationships/image" Target="../media/image3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://www.slidescarnival.com/" TargetMode="External"/><Relationship Id="rId4" Type="http://schemas.openxmlformats.org/officeDocument/2006/relationships/hyperlink" Target="http://unsplash.com/" TargetMode="External"/><Relationship Id="rId5" Type="http://schemas.openxmlformats.org/officeDocument/2006/relationships/hyperlink" Target="http://www.duarte.com/slidedocs/" TargetMode="External"/><Relationship Id="rId6" Type="http://schemas.openxmlformats.org/officeDocument/2006/relationships/image" Target="../media/image3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5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Relationship Id="rId4" Type="http://schemas.openxmlformats.org/officeDocument/2006/relationships/image" Target="../media/image2.png"/><Relationship Id="rId5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2.png"/><Relationship Id="rId4" Type="http://schemas.openxmlformats.org/officeDocument/2006/relationships/image" Target="../media/image6.png"/><Relationship Id="rId5" Type="http://schemas.openxmlformats.org/officeDocument/2006/relationships/image" Target="../media/image9.png"/><Relationship Id="rId6" Type="http://schemas.openxmlformats.org/officeDocument/2006/relationships/image" Target="../media/image41.png"/><Relationship Id="rId7" Type="http://schemas.openxmlformats.org/officeDocument/2006/relationships/image" Target="../media/image2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9.png"/><Relationship Id="rId4" Type="http://schemas.openxmlformats.org/officeDocument/2006/relationships/image" Target="../media/image11.png"/><Relationship Id="rId5" Type="http://schemas.openxmlformats.org/officeDocument/2006/relationships/image" Target="../media/image13.png"/><Relationship Id="rId6" Type="http://schemas.openxmlformats.org/officeDocument/2006/relationships/image" Target="../media/image10.png"/><Relationship Id="rId7" Type="http://schemas.openxmlformats.org/officeDocument/2006/relationships/image" Target="../media/image12.png"/><Relationship Id="rId8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"/>
          <p:cNvSpPr txBox="1"/>
          <p:nvPr>
            <p:ph type="ctrTitle"/>
          </p:nvPr>
        </p:nvSpPr>
        <p:spPr>
          <a:xfrm>
            <a:off x="468925" y="2387250"/>
            <a:ext cx="3636600" cy="22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Bay Area Real Estate Market Analysis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1800"/>
              <a:t>Group #3</a:t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1800"/>
              <a:t>March 13 2020</a:t>
            </a:r>
            <a:endParaRPr sz="1800"/>
          </a:p>
        </p:txBody>
      </p:sp>
      <p:grpSp>
        <p:nvGrpSpPr>
          <p:cNvPr id="92" name="Google Shape;92;p1"/>
          <p:cNvGrpSpPr/>
          <p:nvPr/>
        </p:nvGrpSpPr>
        <p:grpSpPr>
          <a:xfrm>
            <a:off x="572752" y="1899264"/>
            <a:ext cx="549262" cy="487982"/>
            <a:chOff x="5292575" y="3681900"/>
            <a:chExt cx="420150" cy="373275"/>
          </a:xfrm>
        </p:grpSpPr>
        <p:sp>
          <p:nvSpPr>
            <p:cNvPr id="93" name="Google Shape;93;p1"/>
            <p:cNvSpPr/>
            <p:nvPr/>
          </p:nvSpPr>
          <p:spPr>
            <a:xfrm>
              <a:off x="5292575" y="3706875"/>
              <a:ext cx="420150" cy="266700"/>
            </a:xfrm>
            <a:custGeom>
              <a:rect b="b" l="l" r="r" t="t"/>
              <a:pathLst>
                <a:path extrusionOk="0" fill="none" h="10668" w="16806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cap="rnd" cmpd="sng" w="12175">
              <a:solidFill>
                <a:srgbClr val="CCCC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94;p1"/>
            <p:cNvSpPr/>
            <p:nvPr/>
          </p:nvSpPr>
          <p:spPr>
            <a:xfrm>
              <a:off x="5490475" y="3681900"/>
              <a:ext cx="24375" cy="25000"/>
            </a:xfrm>
            <a:custGeom>
              <a:rect b="b" l="l" r="r" t="t"/>
              <a:pathLst>
                <a:path extrusionOk="0" fill="none" h="1000" w="975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cap="rnd" cmpd="sng" w="12175">
              <a:solidFill>
                <a:srgbClr val="CCCC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95;p1"/>
            <p:cNvSpPr/>
            <p:nvPr/>
          </p:nvSpPr>
          <p:spPr>
            <a:xfrm>
              <a:off x="5358350" y="3973550"/>
              <a:ext cx="60900" cy="81625"/>
            </a:xfrm>
            <a:custGeom>
              <a:rect b="b" l="l" r="r" t="t"/>
              <a:pathLst>
                <a:path extrusionOk="0" fill="none" h="3265" w="2436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cap="rnd" cmpd="sng" w="12175">
              <a:solidFill>
                <a:srgbClr val="CCCC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96;p1"/>
            <p:cNvSpPr/>
            <p:nvPr/>
          </p:nvSpPr>
          <p:spPr>
            <a:xfrm>
              <a:off x="5586050" y="3973550"/>
              <a:ext cx="60925" cy="81625"/>
            </a:xfrm>
            <a:custGeom>
              <a:rect b="b" l="l" r="r" t="t"/>
              <a:pathLst>
                <a:path extrusionOk="0" fill="none" h="3265" w="2437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cap="rnd" cmpd="sng" w="12175">
              <a:solidFill>
                <a:srgbClr val="CCCC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97;p1"/>
            <p:cNvSpPr/>
            <p:nvPr/>
          </p:nvSpPr>
          <p:spPr>
            <a:xfrm>
              <a:off x="5316925" y="3731225"/>
              <a:ext cx="371450" cy="218000"/>
            </a:xfrm>
            <a:custGeom>
              <a:rect b="b" l="l" r="r" t="t"/>
              <a:pathLst>
                <a:path extrusionOk="0" fill="none" h="8720" w="14858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cap="rnd" cmpd="sng" w="12175">
              <a:solidFill>
                <a:srgbClr val="CCCC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98;p1"/>
            <p:cNvSpPr/>
            <p:nvPr/>
          </p:nvSpPr>
          <p:spPr>
            <a:xfrm>
              <a:off x="5380250" y="3784800"/>
              <a:ext cx="230200" cy="115725"/>
            </a:xfrm>
            <a:custGeom>
              <a:rect b="b" l="l" r="r" t="t"/>
              <a:pathLst>
                <a:path extrusionOk="0" fill="none" h="4629" w="9208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cap="rnd" cmpd="sng" w="12175">
              <a:solidFill>
                <a:srgbClr val="CCCC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99;p1"/>
            <p:cNvSpPr/>
            <p:nvPr/>
          </p:nvSpPr>
          <p:spPr>
            <a:xfrm>
              <a:off x="5547700" y="3779925"/>
              <a:ext cx="68825" cy="68825"/>
            </a:xfrm>
            <a:custGeom>
              <a:rect b="b" l="l" r="r" t="t"/>
              <a:pathLst>
                <a:path extrusionOk="0" fill="none" h="2753" w="2753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cap="rnd" cmpd="sng" w="12175">
              <a:solidFill>
                <a:srgbClr val="CCCC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7121303b6a_0_0"/>
          <p:cNvSpPr txBox="1"/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Data Cleaning Techniques</a:t>
            </a:r>
            <a:endParaRPr/>
          </a:p>
        </p:txBody>
      </p:sp>
      <p:sp>
        <p:nvSpPr>
          <p:cNvPr id="179" name="Google Shape;179;g7121303b6a_0_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80" name="Google Shape;180;g7121303b6a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5650" y="425200"/>
            <a:ext cx="2710924" cy="165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g7121303b6a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55650" y="2376375"/>
            <a:ext cx="5444401" cy="55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g7121303b6a_0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41475" y="499302"/>
            <a:ext cx="2464825" cy="1514524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g7121303b6a_0_0"/>
          <p:cNvSpPr txBox="1"/>
          <p:nvPr>
            <p:ph idx="1" type="body"/>
          </p:nvPr>
        </p:nvSpPr>
        <p:spPr>
          <a:xfrm>
            <a:off x="2810541" y="80200"/>
            <a:ext cx="57462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67031"/>
                </a:solidFill>
              </a:rPr>
              <a:t>Extract</a:t>
            </a:r>
            <a:r>
              <a:rPr b="1" lang="en"/>
              <a:t> Value to Columns			</a:t>
            </a:r>
            <a:r>
              <a:rPr b="1" lang="en">
                <a:solidFill>
                  <a:srgbClr val="F67031"/>
                </a:solidFill>
              </a:rPr>
              <a:t>Outcome</a:t>
            </a:r>
            <a:endParaRPr b="1">
              <a:solidFill>
                <a:srgbClr val="F6703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184" name="Google Shape;184;g7121303b6a_0_0"/>
          <p:cNvSpPr/>
          <p:nvPr/>
        </p:nvSpPr>
        <p:spPr>
          <a:xfrm>
            <a:off x="2874275" y="768100"/>
            <a:ext cx="2592300" cy="205800"/>
          </a:xfrm>
          <a:prstGeom prst="rect">
            <a:avLst/>
          </a:prstGeom>
          <a:noFill/>
          <a:ln cap="flat" cmpd="sng" w="19050">
            <a:solidFill>
              <a:srgbClr val="F6703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5" name="Google Shape;185;g7121303b6a_0_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10525" y="3653357"/>
            <a:ext cx="4052250" cy="1096486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g7121303b6a_0_0"/>
          <p:cNvSpPr txBox="1"/>
          <p:nvPr>
            <p:ph idx="1" type="body"/>
          </p:nvPr>
        </p:nvSpPr>
        <p:spPr>
          <a:xfrm>
            <a:off x="2734341" y="3134188"/>
            <a:ext cx="57462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67031"/>
                </a:solidFill>
              </a:rPr>
              <a:t>Dataset Concatenation &amp; Display Setting</a:t>
            </a:r>
            <a:endParaRPr b="1">
              <a:solidFill>
                <a:srgbClr val="F6703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187" name="Google Shape;187;g7121303b6a_0_0"/>
          <p:cNvSpPr/>
          <p:nvPr/>
        </p:nvSpPr>
        <p:spPr>
          <a:xfrm>
            <a:off x="2810525" y="3717025"/>
            <a:ext cx="3320400" cy="315600"/>
          </a:xfrm>
          <a:prstGeom prst="rect">
            <a:avLst/>
          </a:prstGeom>
          <a:noFill/>
          <a:ln cap="flat" cmpd="sng" w="19050">
            <a:solidFill>
              <a:srgbClr val="F6703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g7121303b6a_0_0"/>
          <p:cNvSpPr/>
          <p:nvPr/>
        </p:nvSpPr>
        <p:spPr>
          <a:xfrm>
            <a:off x="2810525" y="4032625"/>
            <a:ext cx="3677100" cy="205800"/>
          </a:xfrm>
          <a:prstGeom prst="rect">
            <a:avLst/>
          </a:prstGeom>
          <a:noFill/>
          <a:ln cap="flat" cmpd="sng" w="19050">
            <a:solidFill>
              <a:srgbClr val="F6703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71457db9b3_7_0"/>
          <p:cNvSpPr txBox="1"/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Data Cleaning Techniques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g71457db9b3_7_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5" name="Google Shape;195;g71457db9b3_7_0"/>
          <p:cNvPicPr preferRelativeResize="0"/>
          <p:nvPr/>
        </p:nvPicPr>
        <p:blipFill rotWithShape="1">
          <a:blip r:embed="rId3">
            <a:alphaModFix/>
          </a:blip>
          <a:srcRect b="0" l="3540" r="16549" t="0"/>
          <a:stretch/>
        </p:blipFill>
        <p:spPr>
          <a:xfrm>
            <a:off x="3753325" y="373150"/>
            <a:ext cx="4031349" cy="2185049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g71457db9b3_7_0"/>
          <p:cNvSpPr txBox="1"/>
          <p:nvPr/>
        </p:nvSpPr>
        <p:spPr>
          <a:xfrm>
            <a:off x="3030650" y="-27700"/>
            <a:ext cx="62259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9900"/>
                </a:solidFill>
                <a:latin typeface="Nunito Sans"/>
                <a:ea typeface="Nunito Sans"/>
                <a:cs typeface="Nunito Sans"/>
                <a:sym typeface="Nunito Sans"/>
              </a:rPr>
              <a:t>We do not need data like 1/1, 4/1, 3/1, and $ in Baths column and Sold Price</a:t>
            </a:r>
            <a:endParaRPr b="1" sz="1200">
              <a:solidFill>
                <a:srgbClr val="FF9900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pic>
        <p:nvPicPr>
          <p:cNvPr id="197" name="Google Shape;197;g71457db9b3_7_0"/>
          <p:cNvPicPr preferRelativeResize="0"/>
          <p:nvPr/>
        </p:nvPicPr>
        <p:blipFill rotWithShape="1">
          <a:blip r:embed="rId4">
            <a:alphaModFix/>
          </a:blip>
          <a:srcRect b="26863" l="3919" r="18471" t="0"/>
          <a:stretch/>
        </p:blipFill>
        <p:spPr>
          <a:xfrm>
            <a:off x="3750600" y="3061700"/>
            <a:ext cx="4031348" cy="1839099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g71457db9b3_7_0"/>
          <p:cNvSpPr txBox="1"/>
          <p:nvPr/>
        </p:nvSpPr>
        <p:spPr>
          <a:xfrm>
            <a:off x="3222925" y="2675650"/>
            <a:ext cx="54639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67031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DataFrame.replace() can handle this problem!</a:t>
            </a:r>
            <a:endParaRPr sz="1200">
              <a:solidFill>
                <a:srgbClr val="F6703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121303b6a_0_23"/>
          <p:cNvSpPr txBox="1"/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Data Cleaning Techniques</a:t>
            </a:r>
            <a:endParaRPr/>
          </a:p>
        </p:txBody>
      </p:sp>
      <p:sp>
        <p:nvSpPr>
          <p:cNvPr id="204" name="Google Shape;204;g7121303b6a_0_2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5" name="Google Shape;205;g7121303b6a_0_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98634" y="586150"/>
            <a:ext cx="5893985" cy="1764535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g7121303b6a_0_23"/>
          <p:cNvSpPr txBox="1"/>
          <p:nvPr/>
        </p:nvSpPr>
        <p:spPr>
          <a:xfrm>
            <a:off x="2629250" y="0"/>
            <a:ext cx="5145600" cy="6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9900"/>
                </a:solidFill>
                <a:latin typeface="Nunito Sans"/>
                <a:ea typeface="Nunito Sans"/>
                <a:cs typeface="Nunito Sans"/>
                <a:sym typeface="Nunito Sans"/>
              </a:rPr>
              <a:t>Have you ever had this problem?</a:t>
            </a:r>
            <a:endParaRPr sz="2400">
              <a:solidFill>
                <a:srgbClr val="FF9900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pic>
        <p:nvPicPr>
          <p:cNvPr id="207" name="Google Shape;207;g7121303b6a_0_23"/>
          <p:cNvPicPr preferRelativeResize="0"/>
          <p:nvPr/>
        </p:nvPicPr>
        <p:blipFill rotWithShape="1">
          <a:blip r:embed="rId4">
            <a:alphaModFix/>
          </a:blip>
          <a:srcRect b="74499" l="0" r="0" t="0"/>
          <a:stretch/>
        </p:blipFill>
        <p:spPr>
          <a:xfrm>
            <a:off x="2659263" y="2652075"/>
            <a:ext cx="6385226" cy="531625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g7121303b6a_0_23"/>
          <p:cNvSpPr txBox="1"/>
          <p:nvPr/>
        </p:nvSpPr>
        <p:spPr>
          <a:xfrm>
            <a:off x="2708275" y="3645475"/>
            <a:ext cx="6036300" cy="2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9900"/>
                </a:solidFill>
                <a:latin typeface="Nunito Sans"/>
                <a:ea typeface="Nunito Sans"/>
                <a:cs typeface="Nunito Sans"/>
                <a:sym typeface="Nunito Sans"/>
              </a:rPr>
              <a:t>The value inside the output list include “Bed room number”, “Bath room number”, “</a:t>
            </a:r>
            <a:r>
              <a:rPr lang="en">
                <a:solidFill>
                  <a:srgbClr val="FF9900"/>
                </a:solidFill>
                <a:latin typeface="Nunito Sans"/>
                <a:ea typeface="Nunito Sans"/>
                <a:cs typeface="Nunito Sans"/>
                <a:sym typeface="Nunito Sans"/>
              </a:rPr>
              <a:t>Square</a:t>
            </a:r>
            <a:r>
              <a:rPr lang="en">
                <a:solidFill>
                  <a:srgbClr val="FF9900"/>
                </a:solidFill>
                <a:latin typeface="Nunito Sans"/>
                <a:ea typeface="Nunito Sans"/>
                <a:cs typeface="Nunito Sans"/>
                <a:sym typeface="Nunito Sans"/>
              </a:rPr>
              <a:t> Foot”, “Lot size”, “Garage”, and “Year Built”</a:t>
            </a:r>
            <a:endParaRPr>
              <a:solidFill>
                <a:srgbClr val="FF9900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09" name="Google Shape;209;g7121303b6a_0_23"/>
          <p:cNvSpPr txBox="1"/>
          <p:nvPr/>
        </p:nvSpPr>
        <p:spPr>
          <a:xfrm>
            <a:off x="2833725" y="4394950"/>
            <a:ext cx="6036300" cy="6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Nunito Sans"/>
                <a:ea typeface="Nunito Sans"/>
                <a:cs typeface="Nunito Sans"/>
                <a:sym typeface="Nunito Sans"/>
              </a:rPr>
              <a:t>How to clean data from this multiple data list?</a:t>
            </a:r>
            <a:endParaRPr sz="1800">
              <a:solidFill>
                <a:srgbClr val="FF0000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7f0e4a1317_0_0"/>
          <p:cNvSpPr txBox="1"/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Data Cleaning Techniques</a:t>
            </a:r>
            <a:endParaRPr/>
          </a:p>
        </p:txBody>
      </p:sp>
      <p:sp>
        <p:nvSpPr>
          <p:cNvPr id="215" name="Google Shape;215;g7f0e4a1317_0_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6" name="Google Shape;216;g7f0e4a1317_0_0"/>
          <p:cNvPicPr preferRelativeResize="0"/>
          <p:nvPr/>
        </p:nvPicPr>
        <p:blipFill rotWithShape="1">
          <a:blip r:embed="rId3">
            <a:alphaModFix/>
          </a:blip>
          <a:srcRect b="4085" l="0" r="2018" t="0"/>
          <a:stretch/>
        </p:blipFill>
        <p:spPr>
          <a:xfrm>
            <a:off x="2741350" y="2233450"/>
            <a:ext cx="4440076" cy="19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g7f0e4a1317_0_0"/>
          <p:cNvSpPr txBox="1"/>
          <p:nvPr/>
        </p:nvSpPr>
        <p:spPr>
          <a:xfrm>
            <a:off x="2585550" y="0"/>
            <a:ext cx="4817700" cy="7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9900"/>
                </a:solidFill>
                <a:latin typeface="Nunito Sans"/>
                <a:ea typeface="Nunito Sans"/>
                <a:cs typeface="Nunito Sans"/>
                <a:sym typeface="Nunito Sans"/>
              </a:rPr>
              <a:t>Here is what I did...</a:t>
            </a:r>
            <a:endParaRPr sz="1800">
              <a:solidFill>
                <a:srgbClr val="FF9900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pic>
        <p:nvPicPr>
          <p:cNvPr id="218" name="Google Shape;218;g7f0e4a1317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15675" y="482750"/>
            <a:ext cx="1622950" cy="862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g7f0e4a1317_0_0"/>
          <p:cNvPicPr preferRelativeResize="0"/>
          <p:nvPr/>
        </p:nvPicPr>
        <p:blipFill rotWithShape="1">
          <a:blip r:embed="rId5">
            <a:alphaModFix/>
          </a:blip>
          <a:srcRect b="67839" l="0" r="0" t="0"/>
          <a:stretch/>
        </p:blipFill>
        <p:spPr>
          <a:xfrm>
            <a:off x="4665025" y="701725"/>
            <a:ext cx="3795774" cy="576100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g7f0e4a1317_0_0"/>
          <p:cNvSpPr txBox="1"/>
          <p:nvPr/>
        </p:nvSpPr>
        <p:spPr>
          <a:xfrm>
            <a:off x="2654125" y="1407800"/>
            <a:ext cx="6269100" cy="7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Nunito Sans"/>
                <a:ea typeface="Nunito Sans"/>
                <a:cs typeface="Nunito Sans"/>
                <a:sym typeface="Nunito Sans"/>
              </a:rPr>
              <a:t>In list ca, I just divided the multiple data list to multiple small lists which just contain 6 data in each small list. Such as, we have [</a:t>
            </a:r>
            <a:r>
              <a:rPr lang="en" sz="1200">
                <a:solidFill>
                  <a:srgbClr val="FF9900"/>
                </a:solidFill>
                <a:latin typeface="Nunito Sans"/>
                <a:ea typeface="Nunito Sans"/>
                <a:cs typeface="Nunito Sans"/>
                <a:sym typeface="Nunito Sans"/>
              </a:rPr>
              <a:t>“Beds”, “Baths”, “SqFt”, “Lot size”, “Garage”, “Year Build”]</a:t>
            </a:r>
            <a:r>
              <a:rPr lang="en" sz="1200">
                <a:latin typeface="Nunito Sans"/>
                <a:ea typeface="Nunito Sans"/>
                <a:cs typeface="Nunito Sans"/>
                <a:sym typeface="Nunito Sans"/>
              </a:rPr>
              <a:t>as a value for ca.</a:t>
            </a:r>
            <a:endParaRPr sz="1200"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21" name="Google Shape;221;g7f0e4a1317_0_0"/>
          <p:cNvSpPr txBox="1"/>
          <p:nvPr/>
        </p:nvSpPr>
        <p:spPr>
          <a:xfrm>
            <a:off x="2710300" y="4258550"/>
            <a:ext cx="60960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67031"/>
                </a:solidFill>
                <a:latin typeface="Nunito Sans"/>
                <a:ea typeface="Nunito Sans"/>
                <a:cs typeface="Nunito Sans"/>
                <a:sym typeface="Nunito Sans"/>
              </a:rPr>
              <a:t>Conclusion: </a:t>
            </a:r>
            <a:endParaRPr b="1">
              <a:solidFill>
                <a:srgbClr val="F6703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Nunito Sans"/>
                <a:ea typeface="Nunito Sans"/>
                <a:cs typeface="Nunito Sans"/>
                <a:sym typeface="Nunito Sans"/>
              </a:rPr>
              <a:t>C</a:t>
            </a:r>
            <a:r>
              <a:rPr b="1" lang="en" sz="1200">
                <a:latin typeface="Nunito Sans"/>
                <a:ea typeface="Nunito Sans"/>
                <a:cs typeface="Nunito Sans"/>
                <a:sym typeface="Nunito Sans"/>
              </a:rPr>
              <a:t>leaning data during web scraping could be less </a:t>
            </a:r>
            <a:r>
              <a:rPr b="1" lang="en" sz="1200">
                <a:latin typeface="Nunito Sans"/>
                <a:ea typeface="Nunito Sans"/>
                <a:cs typeface="Nunito Sans"/>
                <a:sym typeface="Nunito Sans"/>
              </a:rPr>
              <a:t>efficient</a:t>
            </a:r>
            <a:r>
              <a:rPr b="1" lang="en" sz="1200">
                <a:latin typeface="Nunito Sans"/>
                <a:ea typeface="Nunito Sans"/>
                <a:cs typeface="Nunito Sans"/>
                <a:sym typeface="Nunito Sans"/>
              </a:rPr>
              <a:t> than cleaning in Data frame</a:t>
            </a:r>
            <a:endParaRPr b="1" sz="1200">
              <a:latin typeface="Nunito Sans"/>
              <a:ea typeface="Nunito Sans"/>
              <a:cs typeface="Nunito Sans"/>
              <a:sym typeface="Nunito Sa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9"/>
          <p:cNvSpPr txBox="1"/>
          <p:nvPr>
            <p:ph idx="4294967295" type="ctrTitle"/>
          </p:nvPr>
        </p:nvSpPr>
        <p:spPr>
          <a:xfrm>
            <a:off x="685800" y="28025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</a:pPr>
            <a:r>
              <a:rPr b="1" lang="en" sz="7200"/>
              <a:t>Market Insights</a:t>
            </a:r>
            <a:endParaRPr b="1" i="0" sz="7200" u="none" cap="none" strike="noStrike">
              <a:solidFill>
                <a:srgbClr val="FFFFFF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grpSp>
        <p:nvGrpSpPr>
          <p:cNvPr id="227" name="Google Shape;227;p9"/>
          <p:cNvGrpSpPr/>
          <p:nvPr/>
        </p:nvGrpSpPr>
        <p:grpSpPr>
          <a:xfrm>
            <a:off x="6791053" y="345959"/>
            <a:ext cx="1590883" cy="1590858"/>
            <a:chOff x="6643075" y="3664250"/>
            <a:chExt cx="407950" cy="407975"/>
          </a:xfrm>
        </p:grpSpPr>
        <p:sp>
          <p:nvSpPr>
            <p:cNvPr id="228" name="Google Shape;228;p9"/>
            <p:cNvSpPr/>
            <p:nvPr/>
          </p:nvSpPr>
          <p:spPr>
            <a:xfrm>
              <a:off x="6794075" y="3815250"/>
              <a:ext cx="211300" cy="211300"/>
            </a:xfrm>
            <a:custGeom>
              <a:rect b="b" l="l" r="r" t="t"/>
              <a:pathLst>
                <a:path extrusionOk="0" fill="none" h="8452" w="8452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29;p9"/>
            <p:cNvSpPr/>
            <p:nvPr/>
          </p:nvSpPr>
          <p:spPr>
            <a:xfrm>
              <a:off x="6643075" y="3664250"/>
              <a:ext cx="407950" cy="407975"/>
            </a:xfrm>
            <a:custGeom>
              <a:rect b="b" l="l" r="r" t="t"/>
              <a:pathLst>
                <a:path extrusionOk="0" fill="none" h="16319" w="16318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0" name="Google Shape;230;p9"/>
          <p:cNvGrpSpPr/>
          <p:nvPr/>
        </p:nvGrpSpPr>
        <p:grpSpPr>
          <a:xfrm rot="1508271">
            <a:off x="798755" y="1851397"/>
            <a:ext cx="654063" cy="654026"/>
            <a:chOff x="576250" y="4319400"/>
            <a:chExt cx="442075" cy="442050"/>
          </a:xfrm>
        </p:grpSpPr>
        <p:sp>
          <p:nvSpPr>
            <p:cNvPr id="231" name="Google Shape;231;p9"/>
            <p:cNvSpPr/>
            <p:nvPr/>
          </p:nvSpPr>
          <p:spPr>
            <a:xfrm>
              <a:off x="576250" y="4319400"/>
              <a:ext cx="442075" cy="442050"/>
            </a:xfrm>
            <a:custGeom>
              <a:rect b="b" l="l" r="r" t="t"/>
              <a:pathLst>
                <a:path extrusionOk="0" fill="none" h="17682" w="17683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232;p9"/>
            <p:cNvSpPr/>
            <p:nvPr/>
          </p:nvSpPr>
          <p:spPr>
            <a:xfrm>
              <a:off x="595725" y="4668875"/>
              <a:ext cx="73100" cy="73100"/>
            </a:xfrm>
            <a:custGeom>
              <a:rect b="b" l="l" r="r" t="t"/>
              <a:pathLst>
                <a:path extrusionOk="0" fill="none" h="2924" w="2924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233;p9"/>
            <p:cNvSpPr/>
            <p:nvPr/>
          </p:nvSpPr>
          <p:spPr>
            <a:xfrm>
              <a:off x="652350" y="4711500"/>
              <a:ext cx="46925" cy="46925"/>
            </a:xfrm>
            <a:custGeom>
              <a:rect b="b" l="l" r="r" t="t"/>
              <a:pathLst>
                <a:path extrusionOk="0" fill="none" h="1877" w="1877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34;p9"/>
            <p:cNvSpPr/>
            <p:nvPr/>
          </p:nvSpPr>
          <p:spPr>
            <a:xfrm>
              <a:off x="579300" y="4638450"/>
              <a:ext cx="46900" cy="46900"/>
            </a:xfrm>
            <a:custGeom>
              <a:rect b="b" l="l" r="r" t="t"/>
              <a:pathLst>
                <a:path extrusionOk="0" fill="none" h="1876" w="1876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5" name="Google Shape;235;p9"/>
          <p:cNvSpPr/>
          <p:nvPr/>
        </p:nvSpPr>
        <p:spPr>
          <a:xfrm>
            <a:off x="6410281" y="713293"/>
            <a:ext cx="248676" cy="237445"/>
          </a:xfrm>
          <a:custGeom>
            <a:rect b="b" l="l" r="r" t="t"/>
            <a:pathLst>
              <a:path extrusionOk="0" fill="none" h="14419" w="15101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p9"/>
          <p:cNvSpPr/>
          <p:nvPr/>
        </p:nvSpPr>
        <p:spPr>
          <a:xfrm rot="2697569">
            <a:off x="8048925" y="1928866"/>
            <a:ext cx="377468" cy="360421"/>
          </a:xfrm>
          <a:custGeom>
            <a:rect b="b" l="l" r="r" t="t"/>
            <a:pathLst>
              <a:path extrusionOk="0" fill="none" h="14419" w="15101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p9"/>
          <p:cNvSpPr/>
          <p:nvPr/>
        </p:nvSpPr>
        <p:spPr>
          <a:xfrm>
            <a:off x="8347545" y="1723093"/>
            <a:ext cx="151199" cy="144406"/>
          </a:xfrm>
          <a:custGeom>
            <a:rect b="b" l="l" r="r" t="t"/>
            <a:pathLst>
              <a:path extrusionOk="0" fill="none" h="14419" w="15101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p9"/>
          <p:cNvSpPr/>
          <p:nvPr/>
        </p:nvSpPr>
        <p:spPr>
          <a:xfrm rot="1280187">
            <a:off x="6238017" y="1429478"/>
            <a:ext cx="151179" cy="144385"/>
          </a:xfrm>
          <a:custGeom>
            <a:rect b="b" l="l" r="r" t="t"/>
            <a:pathLst>
              <a:path extrusionOk="0" fill="none" h="14419" w="15101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p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0" name="Google Shape;240;p9"/>
          <p:cNvSpPr/>
          <p:nvPr/>
        </p:nvSpPr>
        <p:spPr>
          <a:xfrm>
            <a:off x="1635350" y="1665933"/>
            <a:ext cx="5956025" cy="1074500"/>
          </a:xfrm>
          <a:custGeom>
            <a:rect b="b" l="l" r="r" t="t"/>
            <a:pathLst>
              <a:path extrusionOk="0" h="42980" w="238241">
                <a:moveTo>
                  <a:pt x="0" y="14049"/>
                </a:moveTo>
                <a:cubicBezTo>
                  <a:pt x="5476" y="8573"/>
                  <a:pt x="13935" y="7254"/>
                  <a:pt x="21126" y="4377"/>
                </a:cubicBezTo>
                <a:cubicBezTo>
                  <a:pt x="34915" y="-1140"/>
                  <a:pt x="51579" y="-1336"/>
                  <a:pt x="65669" y="3359"/>
                </a:cubicBezTo>
                <a:cubicBezTo>
                  <a:pt x="71835" y="5414"/>
                  <a:pt x="79874" y="8507"/>
                  <a:pt x="81450" y="14813"/>
                </a:cubicBezTo>
                <a:cubicBezTo>
                  <a:pt x="82973" y="20904"/>
                  <a:pt x="84783" y="28176"/>
                  <a:pt x="81704" y="33648"/>
                </a:cubicBezTo>
                <a:cubicBezTo>
                  <a:pt x="77323" y="41435"/>
                  <a:pt x="64779" y="44711"/>
                  <a:pt x="56251" y="42047"/>
                </a:cubicBezTo>
                <a:cubicBezTo>
                  <a:pt x="49198" y="39844"/>
                  <a:pt x="46785" y="28700"/>
                  <a:pt x="48107" y="21430"/>
                </a:cubicBezTo>
                <a:cubicBezTo>
                  <a:pt x="48970" y="16684"/>
                  <a:pt x="53054" y="12574"/>
                  <a:pt x="57270" y="10231"/>
                </a:cubicBezTo>
                <a:cubicBezTo>
                  <a:pt x="87007" y="-6292"/>
                  <a:pt x="121672" y="33365"/>
                  <a:pt x="155264" y="38739"/>
                </a:cubicBezTo>
                <a:cubicBezTo>
                  <a:pt x="174115" y="41755"/>
                  <a:pt x="194150" y="44396"/>
                  <a:pt x="212533" y="39248"/>
                </a:cubicBezTo>
                <a:cubicBezTo>
                  <a:pt x="225473" y="35624"/>
                  <a:pt x="238241" y="21633"/>
                  <a:pt x="238241" y="8195"/>
                </a:cubicBezTo>
              </a:path>
            </a:pathLst>
          </a:custGeom>
          <a:noFill/>
          <a:ln cap="flat" cmpd="sng" w="9525">
            <a:solidFill>
              <a:srgbClr val="FFFFF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813dc92675_0_4"/>
          <p:cNvSpPr txBox="1"/>
          <p:nvPr>
            <p:ph type="title"/>
          </p:nvPr>
        </p:nvSpPr>
        <p:spPr>
          <a:xfrm>
            <a:off x="0" y="102000"/>
            <a:ext cx="25995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Question: Are visuals enough to predict the housing market?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How do cities compare? </a:t>
            </a:r>
            <a:r>
              <a:rPr lang="en"/>
              <a:t>   </a:t>
            </a:r>
            <a:endParaRPr/>
          </a:p>
        </p:txBody>
      </p:sp>
      <p:sp>
        <p:nvSpPr>
          <p:cNvPr id="246" name="Google Shape;246;g813dc92675_0_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47" name="Google Shape;247;g813dc92675_0_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8025" y="102000"/>
            <a:ext cx="4744275" cy="3162850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g813dc92675_0_4"/>
          <p:cNvSpPr txBox="1"/>
          <p:nvPr/>
        </p:nvSpPr>
        <p:spPr>
          <a:xfrm>
            <a:off x="3175225" y="3546600"/>
            <a:ext cx="5097000" cy="11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unito Sans"/>
              <a:buChar char="●"/>
            </a:pPr>
            <a:r>
              <a:rPr lang="en">
                <a:latin typeface="Nunito Sans"/>
                <a:ea typeface="Nunito Sans"/>
                <a:cs typeface="Nunito Sans"/>
                <a:sym typeface="Nunito Sans"/>
              </a:rPr>
              <a:t>We can see the distribution of houses sold in all cities </a:t>
            </a:r>
            <a:endParaRPr>
              <a:latin typeface="Nunito Sans"/>
              <a:ea typeface="Nunito Sans"/>
              <a:cs typeface="Nunito Sans"/>
              <a:sym typeface="Nunito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unito Sans"/>
              <a:buChar char="●"/>
            </a:pPr>
            <a:r>
              <a:rPr lang="en">
                <a:latin typeface="Nunito Sans"/>
                <a:ea typeface="Nunito Sans"/>
                <a:cs typeface="Nunito Sans"/>
                <a:sym typeface="Nunito Sans"/>
              </a:rPr>
              <a:t>Roughly speaking, most houses tend to sell for a million dollars </a:t>
            </a:r>
            <a:endParaRPr>
              <a:latin typeface="Nunito Sans"/>
              <a:ea typeface="Nunito Sans"/>
              <a:cs typeface="Nunito Sans"/>
              <a:sym typeface="Nunito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unito Sans"/>
              <a:buChar char="●"/>
            </a:pPr>
            <a:r>
              <a:rPr lang="en">
                <a:latin typeface="Nunito Sans"/>
                <a:ea typeface="Nunito Sans"/>
                <a:cs typeface="Nunito Sans"/>
                <a:sym typeface="Nunito Sans"/>
              </a:rPr>
              <a:t>Outliers in several cities </a:t>
            </a:r>
            <a:endParaRPr>
              <a:latin typeface="Nunito Sans"/>
              <a:ea typeface="Nunito Sans"/>
              <a:cs typeface="Nunito Sans"/>
              <a:sym typeface="Nunito San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8143df9ff8_0_3"/>
          <p:cNvSpPr txBox="1"/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Cities like Pleasanton and Fremont shift the data.</a:t>
            </a:r>
            <a:r>
              <a:rPr lang="en"/>
              <a:t> </a:t>
            </a:r>
            <a:endParaRPr/>
          </a:p>
        </p:txBody>
      </p:sp>
      <p:sp>
        <p:nvSpPr>
          <p:cNvPr id="254" name="Google Shape;254;g8143df9ff8_0_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55" name="Google Shape;255;g8143df9ff8_0_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4425" y="-55700"/>
            <a:ext cx="4144025" cy="2596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g8143df9ff8_0_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27250" y="2646050"/>
            <a:ext cx="4191421" cy="249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713ad05086_0_0"/>
          <p:cNvSpPr txBox="1"/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Conclusion: 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No, further analysis is needed. A regression model can be used to predict the housing market</a:t>
            </a:r>
            <a:endParaRPr sz="2000"/>
          </a:p>
        </p:txBody>
      </p:sp>
      <p:sp>
        <p:nvSpPr>
          <p:cNvPr id="262" name="Google Shape;262;g713ad05086_0_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63" name="Google Shape;263;g713ad05086_0_0"/>
          <p:cNvPicPr preferRelativeResize="0"/>
          <p:nvPr/>
        </p:nvPicPr>
        <p:blipFill rotWithShape="1">
          <a:blip r:embed="rId3">
            <a:alphaModFix/>
          </a:blip>
          <a:srcRect b="0" l="8812" r="13955" t="0"/>
          <a:stretch/>
        </p:blipFill>
        <p:spPr>
          <a:xfrm>
            <a:off x="3250675" y="140650"/>
            <a:ext cx="5362949" cy="3527525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g713ad05086_0_0"/>
          <p:cNvSpPr txBox="1"/>
          <p:nvPr/>
        </p:nvSpPr>
        <p:spPr>
          <a:xfrm>
            <a:off x="2952400" y="3902950"/>
            <a:ext cx="5561400" cy="12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unito Sans"/>
              <a:buChar char="●"/>
            </a:pPr>
            <a:r>
              <a:rPr lang="en">
                <a:latin typeface="Nunito Sans"/>
                <a:ea typeface="Nunito Sans"/>
                <a:cs typeface="Nunito Sans"/>
                <a:sym typeface="Nunito Sans"/>
              </a:rPr>
              <a:t>We can find attributes that are correlated with sold price and add them as variables for a regression model.</a:t>
            </a:r>
            <a:endParaRPr>
              <a:latin typeface="Nunito Sans"/>
              <a:ea typeface="Nunito Sans"/>
              <a:cs typeface="Nunito Sans"/>
              <a:sym typeface="Nunito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unito Sans"/>
              <a:buChar char="●"/>
            </a:pPr>
            <a:r>
              <a:rPr lang="en">
                <a:latin typeface="Nunito Sans"/>
                <a:ea typeface="Nunito Sans"/>
                <a:cs typeface="Nunito Sans"/>
                <a:sym typeface="Nunito Sans"/>
              </a:rPr>
              <a:t>Bedroom and square feet are possible </a:t>
            </a:r>
            <a:r>
              <a:rPr lang="en">
                <a:latin typeface="Nunito Sans"/>
                <a:ea typeface="Nunito Sans"/>
                <a:cs typeface="Nunito Sans"/>
                <a:sym typeface="Nunito Sans"/>
              </a:rPr>
              <a:t>variables</a:t>
            </a:r>
            <a:r>
              <a:rPr lang="en">
                <a:latin typeface="Nunito Sans"/>
                <a:ea typeface="Nunito Sans"/>
                <a:cs typeface="Nunito Sans"/>
                <a:sym typeface="Nunito Sans"/>
              </a:rPr>
              <a:t> that can be used as predictor variable.</a:t>
            </a:r>
            <a:endParaRPr>
              <a:latin typeface="Nunito Sans"/>
              <a:ea typeface="Nunito Sans"/>
              <a:cs typeface="Nunito Sans"/>
              <a:sym typeface="Nunito San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70ff4f75d7_0_9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>
                <a:solidFill>
                  <a:srgbClr val="CCCCCC"/>
                </a:solidFill>
              </a:rPr>
              <a:t>‹#›</a:t>
            </a:fld>
            <a:endParaRPr>
              <a:solidFill>
                <a:srgbClr val="CCCCCC"/>
              </a:solidFill>
            </a:endParaRPr>
          </a:p>
        </p:txBody>
      </p:sp>
      <p:sp>
        <p:nvSpPr>
          <p:cNvPr id="270" name="Google Shape;270;g70ff4f75d7_0_96"/>
          <p:cNvSpPr txBox="1"/>
          <p:nvPr>
            <p:ph type="title"/>
          </p:nvPr>
        </p:nvSpPr>
        <p:spPr>
          <a:xfrm>
            <a:off x="101125" y="120925"/>
            <a:ext cx="2444700" cy="10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en" sz="1200"/>
              <a:t>Question: </a:t>
            </a:r>
            <a:r>
              <a:rPr lang="en" sz="1200"/>
              <a:t>Using Fremont as a sample, can we determine the impact of floor space (sqft) on the price of a home?</a:t>
            </a:r>
            <a:endParaRPr sz="1200"/>
          </a:p>
        </p:txBody>
      </p:sp>
      <p:sp>
        <p:nvSpPr>
          <p:cNvPr id="271" name="Google Shape;271;g70ff4f75d7_0_96"/>
          <p:cNvSpPr/>
          <p:nvPr/>
        </p:nvSpPr>
        <p:spPr>
          <a:xfrm>
            <a:off x="7479934" y="2252270"/>
            <a:ext cx="539172" cy="568452"/>
          </a:xfrm>
          <a:custGeom>
            <a:rect b="b" l="l" r="r" t="t"/>
            <a:pathLst>
              <a:path extrusionOk="0" fill="none" h="16075" w="15247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cap="rnd" cmpd="sng" w="121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g70ff4f75d7_0_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075" y="981075"/>
            <a:ext cx="7970950" cy="3883225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g70ff4f75d7_0_96"/>
          <p:cNvSpPr txBox="1"/>
          <p:nvPr/>
        </p:nvSpPr>
        <p:spPr>
          <a:xfrm>
            <a:off x="5011775" y="81100"/>
            <a:ext cx="3833400" cy="10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Nunito Sans"/>
                <a:ea typeface="Nunito Sans"/>
                <a:cs typeface="Nunito Sans"/>
                <a:sym typeface="Nunito Sans"/>
              </a:rPr>
              <a:t>Conclusions: </a:t>
            </a:r>
            <a:r>
              <a:rPr lang="en">
                <a:latin typeface="Nunito Sans"/>
                <a:ea typeface="Nunito Sans"/>
                <a:cs typeface="Nunito Sans"/>
                <a:sym typeface="Nunito Sans"/>
              </a:rPr>
              <a:t>Floor space impacts the price of a home but mostly inside a specific location. Prices can vary widely between two locations even in the same city.</a:t>
            </a:r>
            <a:endParaRPr>
              <a:latin typeface="Nunito Sans"/>
              <a:ea typeface="Nunito Sans"/>
              <a:cs typeface="Nunito Sans"/>
              <a:sym typeface="Nunito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70ff4f75d7_0_12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9" name="Google Shape;279;g70ff4f75d7_0_124"/>
          <p:cNvSpPr txBox="1"/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FFFFFF"/>
                </a:solidFill>
              </a:rPr>
              <a:t>North</a:t>
            </a:r>
            <a:endParaRPr sz="20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FFFFFF"/>
                </a:solidFill>
              </a:rPr>
              <a:t>(San Francisco)</a:t>
            </a:r>
            <a:endParaRPr sz="20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FFFFFF"/>
                </a:solidFill>
              </a:rPr>
              <a:t>VS</a:t>
            </a:r>
            <a:endParaRPr sz="20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FFFFFF"/>
                </a:solidFill>
              </a:rPr>
              <a:t>South</a:t>
            </a:r>
            <a:endParaRPr sz="20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2000">
                <a:solidFill>
                  <a:srgbClr val="FFFFFF"/>
                </a:solidFill>
              </a:rPr>
              <a:t>(Santa Clara)</a:t>
            </a:r>
            <a:endParaRPr sz="20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2000"/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What are their commons and differences between </a:t>
            </a:r>
            <a:r>
              <a:rPr lang="en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San Francisco</a:t>
            </a:r>
            <a:r>
              <a:rPr lang="en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and Santa Clara? </a:t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2000"/>
          </a:p>
        </p:txBody>
      </p:sp>
      <p:sp>
        <p:nvSpPr>
          <p:cNvPr id="280" name="Google Shape;280;g70ff4f75d7_0_124"/>
          <p:cNvSpPr txBox="1"/>
          <p:nvPr>
            <p:ph idx="2" type="body"/>
          </p:nvPr>
        </p:nvSpPr>
        <p:spPr>
          <a:xfrm>
            <a:off x="3090625" y="3113199"/>
            <a:ext cx="5246400" cy="144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CCCCCC"/>
                </a:solidFill>
              </a:rPr>
              <a:t>▪</a:t>
            </a:r>
            <a:r>
              <a:rPr lang="en">
                <a:solidFill>
                  <a:schemeClr val="dk2"/>
                </a:solidFill>
              </a:rPr>
              <a:t>1. Single family house has the largest portion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CCCCCC"/>
                </a:solidFill>
              </a:rPr>
              <a:t>▪</a:t>
            </a:r>
            <a:r>
              <a:rPr lang="en">
                <a:solidFill>
                  <a:schemeClr val="dk2"/>
                </a:solidFill>
              </a:rPr>
              <a:t>2. Condo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CCCCCC"/>
                </a:solidFill>
              </a:rPr>
              <a:t>▪</a:t>
            </a:r>
            <a:r>
              <a:rPr lang="en">
                <a:solidFill>
                  <a:schemeClr val="dk2"/>
                </a:solidFill>
              </a:rPr>
              <a:t>3. Townhouse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1" name="Google Shape;281;g70ff4f75d7_0_124"/>
          <p:cNvPicPr preferRelativeResize="0"/>
          <p:nvPr/>
        </p:nvPicPr>
        <p:blipFill rotWithShape="1">
          <a:blip r:embed="rId3">
            <a:alphaModFix/>
          </a:blip>
          <a:srcRect b="0" l="0" r="13201" t="0"/>
          <a:stretch/>
        </p:blipFill>
        <p:spPr>
          <a:xfrm>
            <a:off x="2784350" y="144450"/>
            <a:ext cx="5936975" cy="291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4"/>
          <p:cNvSpPr txBox="1"/>
          <p:nvPr>
            <p:ph type="title"/>
          </p:nvPr>
        </p:nvSpPr>
        <p:spPr>
          <a:xfrm>
            <a:off x="646573" y="1016000"/>
            <a:ext cx="3246900" cy="9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105" name="Google Shape;105;p4"/>
          <p:cNvSpPr txBox="1"/>
          <p:nvPr>
            <p:ph idx="2" type="body"/>
          </p:nvPr>
        </p:nvSpPr>
        <p:spPr>
          <a:xfrm>
            <a:off x="5130225" y="1016000"/>
            <a:ext cx="34707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Introduction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Data Tour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Market Insights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800"/>
              <a:buAutoNum type="arabicPeriod"/>
            </a:pPr>
            <a:r>
              <a:rPr lang="en"/>
              <a:t>Summary</a:t>
            </a:r>
            <a:endParaRPr/>
          </a:p>
        </p:txBody>
      </p:sp>
      <p:sp>
        <p:nvSpPr>
          <p:cNvPr id="106" name="Google Shape;106;p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7" name="Google Shape;107;p4"/>
          <p:cNvSpPr txBox="1"/>
          <p:nvPr>
            <p:ph idx="1" type="subTitle"/>
          </p:nvPr>
        </p:nvSpPr>
        <p:spPr>
          <a:xfrm>
            <a:off x="646550" y="1684700"/>
            <a:ext cx="3246900" cy="21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pic>
        <p:nvPicPr>
          <p:cNvPr id="108" name="Google Shape;108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9088" y="1699690"/>
            <a:ext cx="3161825" cy="2096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7f0cd37416_0_5"/>
          <p:cNvSpPr txBox="1"/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FFFFFF"/>
                </a:solidFill>
              </a:rPr>
              <a:t>North</a:t>
            </a:r>
            <a:endParaRPr sz="2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FFFFFF"/>
                </a:solidFill>
              </a:rPr>
              <a:t>(San Francisco)</a:t>
            </a:r>
            <a:endParaRPr sz="2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/>
              <a:t>v.s</a:t>
            </a:r>
            <a:endParaRPr sz="2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FFFFFF"/>
                </a:solidFill>
              </a:rPr>
              <a:t>South</a:t>
            </a:r>
            <a:endParaRPr sz="2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" sz="2000">
                <a:solidFill>
                  <a:srgbClr val="FFFFFF"/>
                </a:solidFill>
              </a:rPr>
              <a:t>(Santa Clara)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g7f0cd37416_0_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8" name="Google Shape;288;g7f0cd37416_0_5"/>
          <p:cNvSpPr txBox="1"/>
          <p:nvPr>
            <p:ph idx="2" type="body"/>
          </p:nvPr>
        </p:nvSpPr>
        <p:spPr>
          <a:xfrm>
            <a:off x="2949400" y="3380075"/>
            <a:ext cx="5820300" cy="151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CCCCCC"/>
                </a:solidFill>
              </a:rPr>
              <a:t>▪</a:t>
            </a:r>
            <a:r>
              <a:rPr lang="en" sz="1200">
                <a:solidFill>
                  <a:schemeClr val="dk2"/>
                </a:solidFill>
              </a:rPr>
              <a:t>San Francisco(decentralize) vs Santa Clara(centralize)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CCCCCC"/>
                </a:solidFill>
              </a:rPr>
              <a:t>▪</a:t>
            </a:r>
            <a:r>
              <a:rPr lang="en" sz="1200">
                <a:solidFill>
                  <a:schemeClr val="dk2"/>
                </a:solidFill>
              </a:rPr>
              <a:t>Range of regular price: 450K to 2m.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CCCCCC"/>
                </a:solidFill>
              </a:rPr>
              <a:t>▪</a:t>
            </a:r>
            <a:r>
              <a:rPr lang="en" sz="1200">
                <a:solidFill>
                  <a:schemeClr val="dk2"/>
                </a:solidFill>
              </a:rPr>
              <a:t>San Francisco highest price vs Santa Clara highest price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CCCCCC"/>
                </a:solidFill>
              </a:rPr>
              <a:t>-</a:t>
            </a:r>
            <a:r>
              <a:rPr lang="en" sz="1200">
                <a:solidFill>
                  <a:schemeClr val="dk2"/>
                </a:solidFill>
              </a:rPr>
              <a:t>(3b3b condo $3.3m  VS  4b2b family house $2.4m)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CCCCCC"/>
                </a:solidFill>
              </a:rPr>
              <a:t>▪</a:t>
            </a:r>
            <a:r>
              <a:rPr lang="en" sz="1200">
                <a:solidFill>
                  <a:schemeClr val="dk2"/>
                </a:solidFill>
              </a:rPr>
              <a:t>San Francisco lowest price vs Santa Clara lowest price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CCCCCC"/>
                </a:solidFill>
              </a:rPr>
              <a:t>-</a:t>
            </a:r>
            <a:r>
              <a:rPr lang="en" sz="1200">
                <a:solidFill>
                  <a:schemeClr val="dk2"/>
                </a:solidFill>
              </a:rPr>
              <a:t>(2b2b condo $400K  VS 1b1b condo $370K)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CCCCCC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pic>
        <p:nvPicPr>
          <p:cNvPr id="289" name="Google Shape;289;g7f0cd37416_0_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43551" y="61425"/>
            <a:ext cx="4921300" cy="331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7f0cd37416_0_14"/>
          <p:cNvSpPr txBox="1"/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FFFFFF"/>
                </a:solidFill>
              </a:rPr>
              <a:t>North</a:t>
            </a:r>
            <a:endParaRPr sz="2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FFFFFF"/>
                </a:solidFill>
              </a:rPr>
              <a:t>(San Francisco)</a:t>
            </a:r>
            <a:endParaRPr sz="2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FFFFFF"/>
                </a:solidFill>
              </a:rPr>
              <a:t>VS</a:t>
            </a:r>
            <a:endParaRPr sz="2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FFFFFF"/>
                </a:solidFill>
              </a:rPr>
              <a:t>South</a:t>
            </a:r>
            <a:endParaRPr sz="2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FFFFFF"/>
                </a:solidFill>
              </a:rPr>
              <a:t>(Santa Clara)</a:t>
            </a:r>
            <a:endParaRPr/>
          </a:p>
        </p:txBody>
      </p:sp>
      <p:sp>
        <p:nvSpPr>
          <p:cNvPr id="295" name="Google Shape;295;g7f0cd37416_0_14"/>
          <p:cNvSpPr txBox="1"/>
          <p:nvPr>
            <p:ph idx="1" type="body"/>
          </p:nvPr>
        </p:nvSpPr>
        <p:spPr>
          <a:xfrm>
            <a:off x="3090625" y="575500"/>
            <a:ext cx="5596200" cy="12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g7f0cd37416_0_1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7" name="Google Shape;297;g7f0cd37416_0_14"/>
          <p:cNvSpPr txBox="1"/>
          <p:nvPr>
            <p:ph idx="2" type="body"/>
          </p:nvPr>
        </p:nvSpPr>
        <p:spPr>
          <a:xfrm>
            <a:off x="2654975" y="3219175"/>
            <a:ext cx="6031800" cy="174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397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2"/>
                </a:solidFill>
              </a:rPr>
              <a:t>Conclusion</a:t>
            </a:r>
            <a:r>
              <a:rPr lang="en">
                <a:solidFill>
                  <a:schemeClr val="dk2"/>
                </a:solidFill>
              </a:rPr>
              <a:t>: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CCCCCC"/>
                </a:solidFill>
              </a:rPr>
              <a:t>▪</a:t>
            </a:r>
            <a:r>
              <a:rPr lang="en" sz="1200">
                <a:solidFill>
                  <a:schemeClr val="dk2"/>
                </a:solidFill>
              </a:rPr>
              <a:t>Both the median house cost is about 1 million.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CCCCCC"/>
                </a:solidFill>
              </a:rPr>
              <a:t>▪</a:t>
            </a:r>
            <a:r>
              <a:rPr lang="en" sz="1200">
                <a:solidFill>
                  <a:schemeClr val="dk2"/>
                </a:solidFill>
              </a:rPr>
              <a:t>They almost have the same range of costs between the lowest and highest prices.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CCCCCC"/>
                </a:solidFill>
              </a:rPr>
              <a:t>▪</a:t>
            </a:r>
            <a:r>
              <a:rPr lang="en" sz="1200">
                <a:solidFill>
                  <a:schemeClr val="dk2"/>
                </a:solidFill>
              </a:rPr>
              <a:t>Price is affected by house size.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CCCCCC"/>
                </a:solidFill>
              </a:rPr>
              <a:t>▪</a:t>
            </a:r>
            <a:r>
              <a:rPr lang="en" sz="1200">
                <a:solidFill>
                  <a:schemeClr val="dk2"/>
                </a:solidFill>
              </a:rPr>
              <a:t>San Francisco's housing price is mostly affected by the view rather than the size.</a:t>
            </a:r>
            <a:r>
              <a:rPr lang="en" sz="1200">
                <a:solidFill>
                  <a:schemeClr val="dk2"/>
                </a:solidFill>
              </a:rPr>
              <a:t> 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8" name="Google Shape;298;g7f0cd37416_0_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4987" y="266225"/>
            <a:ext cx="6053376" cy="27668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7144af5237_0_0"/>
          <p:cNvSpPr txBox="1"/>
          <p:nvPr>
            <p:ph type="title"/>
          </p:nvPr>
        </p:nvSpPr>
        <p:spPr>
          <a:xfrm>
            <a:off x="76200" y="1475700"/>
            <a:ext cx="2439900" cy="292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Nunito"/>
                <a:ea typeface="Nunito"/>
                <a:cs typeface="Nunito"/>
                <a:sym typeface="Nunito"/>
              </a:rPr>
              <a:t>I</a:t>
            </a:r>
            <a:r>
              <a:rPr lang="en" sz="12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f house types’ distributions are really different from each other among our interested cities.</a:t>
            </a:r>
            <a:endParaRPr sz="12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unito"/>
              <a:buChar char="●"/>
            </a:pPr>
            <a:r>
              <a:rPr lang="en" sz="12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An overview of house data set scale in each city</a:t>
            </a:r>
            <a:endParaRPr sz="12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048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unito"/>
              <a:buChar char="●"/>
            </a:pPr>
            <a:r>
              <a:rPr lang="en" sz="12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Single family is the most common house type</a:t>
            </a:r>
            <a:endParaRPr sz="12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048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unito"/>
              <a:buChar char="●"/>
            </a:pPr>
            <a:r>
              <a:rPr lang="en" sz="12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No</a:t>
            </a:r>
            <a:r>
              <a:rPr lang="en" sz="12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" sz="12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condominium and townhouse in Fremont of our data set</a:t>
            </a:r>
            <a:endParaRPr sz="12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g7144af5237_0_0"/>
          <p:cNvSpPr txBox="1"/>
          <p:nvPr>
            <p:ph idx="1" type="body"/>
          </p:nvPr>
        </p:nvSpPr>
        <p:spPr>
          <a:xfrm>
            <a:off x="3090625" y="575500"/>
            <a:ext cx="5596200" cy="12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g7144af5237_0_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6" name="Google Shape;306;g7144af5237_0_0"/>
          <p:cNvSpPr txBox="1"/>
          <p:nvPr>
            <p:ph idx="2" type="body"/>
          </p:nvPr>
        </p:nvSpPr>
        <p:spPr>
          <a:xfrm>
            <a:off x="3090625" y="2004313"/>
            <a:ext cx="5596200" cy="255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7" name="Google Shape;307;g7144af5237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92575" y="396975"/>
            <a:ext cx="6343650" cy="4349550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g7144af5237_0_0"/>
          <p:cNvSpPr txBox="1"/>
          <p:nvPr/>
        </p:nvSpPr>
        <p:spPr>
          <a:xfrm>
            <a:off x="205650" y="258900"/>
            <a:ext cx="2239500" cy="106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How can house types give us some information about the house sold price in Bay Area?</a:t>
            </a:r>
            <a:endParaRPr b="1" sz="1200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70ff4f75d7_0_77"/>
          <p:cNvSpPr txBox="1"/>
          <p:nvPr>
            <p:ph type="title"/>
          </p:nvPr>
        </p:nvSpPr>
        <p:spPr>
          <a:xfrm>
            <a:off x="234450" y="443900"/>
            <a:ext cx="2046300" cy="45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12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How about each cities’s specific house types and there median sold price?</a:t>
            </a:r>
            <a:endParaRPr b="1" sz="12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1400">
              <a:latin typeface="Calibri"/>
              <a:ea typeface="Calibri"/>
              <a:cs typeface="Calibri"/>
              <a:sym typeface="Calibri"/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</a:pPr>
            <a:r>
              <a:rPr lang="en" sz="1100">
                <a:solidFill>
                  <a:srgbClr val="FFFFFF"/>
                </a:solidFill>
              </a:rPr>
              <a:t>San francisco, </a:t>
            </a:r>
            <a:r>
              <a:rPr lang="en" sz="1100"/>
              <a:t>S</a:t>
            </a:r>
            <a:r>
              <a:rPr lang="en" sz="1100">
                <a:solidFill>
                  <a:srgbClr val="FFFFFF"/>
                </a:solidFill>
              </a:rPr>
              <a:t>anta </a:t>
            </a:r>
            <a:r>
              <a:rPr lang="en" sz="1100"/>
              <a:t>C</a:t>
            </a:r>
            <a:r>
              <a:rPr lang="en" sz="1100">
                <a:solidFill>
                  <a:srgbClr val="FFFFFF"/>
                </a:solidFill>
              </a:rPr>
              <a:t>lara and </a:t>
            </a:r>
            <a:r>
              <a:rPr lang="en" sz="1100"/>
              <a:t>S</a:t>
            </a:r>
            <a:r>
              <a:rPr lang="en" sz="1100">
                <a:solidFill>
                  <a:srgbClr val="FFFFFF"/>
                </a:solidFill>
              </a:rPr>
              <a:t>unnyvale seem</a:t>
            </a:r>
            <a:r>
              <a:rPr lang="en" sz="1100"/>
              <a:t> to</a:t>
            </a:r>
            <a:r>
              <a:rPr lang="en" sz="1100">
                <a:solidFill>
                  <a:srgbClr val="FFFFFF"/>
                </a:solidFill>
              </a:rPr>
              <a:t> have higher sold price, </a:t>
            </a:r>
            <a:r>
              <a:rPr lang="en" sz="1100"/>
              <a:t>on the</a:t>
            </a:r>
            <a:r>
              <a:rPr lang="en" sz="1100">
                <a:solidFill>
                  <a:srgbClr val="FFFFFF"/>
                </a:solidFill>
              </a:rPr>
              <a:t> other hand, </a:t>
            </a:r>
            <a:r>
              <a:rPr lang="en" sz="1100"/>
              <a:t>C</a:t>
            </a:r>
            <a:r>
              <a:rPr lang="en" sz="1100">
                <a:solidFill>
                  <a:srgbClr val="FFFFFF"/>
                </a:solidFill>
              </a:rPr>
              <a:t>oncord and </a:t>
            </a:r>
            <a:r>
              <a:rPr lang="en" sz="1100"/>
              <a:t>H</a:t>
            </a:r>
            <a:r>
              <a:rPr lang="en" sz="1100">
                <a:solidFill>
                  <a:srgbClr val="FFFFFF"/>
                </a:solidFill>
              </a:rPr>
              <a:t>ayward have lower sold price.</a:t>
            </a:r>
            <a:endParaRPr sz="1100">
              <a:solidFill>
                <a:srgbClr val="FFFFFF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-2984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</a:pPr>
            <a:r>
              <a:rPr lang="en" sz="1100"/>
              <a:t>S</a:t>
            </a:r>
            <a:r>
              <a:rPr lang="en" sz="1100">
                <a:solidFill>
                  <a:srgbClr val="FFFFFF"/>
                </a:solidFill>
              </a:rPr>
              <a:t>ingle family house type</a:t>
            </a:r>
            <a:r>
              <a:rPr lang="en" sz="1100"/>
              <a:t> </a:t>
            </a:r>
            <a:r>
              <a:rPr lang="en" sz="1100">
                <a:solidFill>
                  <a:srgbClr val="FFFFFF"/>
                </a:solidFill>
              </a:rPr>
              <a:t>which represented by the orange color is more expensive than other house types and the condominium’s sold price is the </a:t>
            </a:r>
            <a:r>
              <a:rPr lang="en" sz="1100"/>
              <a:t>lowest </a:t>
            </a:r>
            <a:r>
              <a:rPr lang="en" sz="1100">
                <a:solidFill>
                  <a:srgbClr val="FFFFFF"/>
                </a:solidFill>
              </a:rPr>
              <a:t>of three house types.</a:t>
            </a:r>
            <a:endParaRPr sz="11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  <p:sp>
        <p:nvSpPr>
          <p:cNvPr id="314" name="Google Shape;314;g70ff4f75d7_0_77"/>
          <p:cNvSpPr txBox="1"/>
          <p:nvPr>
            <p:ph idx="1" type="body"/>
          </p:nvPr>
        </p:nvSpPr>
        <p:spPr>
          <a:xfrm>
            <a:off x="3090625" y="575500"/>
            <a:ext cx="5596200" cy="12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rPr lang="en" sz="2400"/>
              <a:t>Special thanks to all the people who made and released these awesome resources for free.</a:t>
            </a:r>
            <a:endParaRPr sz="2400"/>
          </a:p>
        </p:txBody>
      </p:sp>
      <p:sp>
        <p:nvSpPr>
          <p:cNvPr id="315" name="Google Shape;315;g70ff4f75d7_0_7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6" name="Google Shape;316;g70ff4f75d7_0_77"/>
          <p:cNvSpPr txBox="1"/>
          <p:nvPr>
            <p:ph idx="2" type="body"/>
          </p:nvPr>
        </p:nvSpPr>
        <p:spPr>
          <a:xfrm>
            <a:off x="3090625" y="2197325"/>
            <a:ext cx="5596200" cy="23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Char char="▪"/>
            </a:pPr>
            <a:r>
              <a:rPr lang="en"/>
              <a:t>Presentation template by </a:t>
            </a:r>
            <a:r>
              <a:rPr lang="en" u="sng">
                <a:solidFill>
                  <a:srgbClr val="F67031"/>
                </a:solidFill>
                <a:hlinkClick r:id="rId3"/>
              </a:rPr>
              <a:t>SlidesCarnival</a:t>
            </a:r>
            <a:endParaRPr>
              <a:solidFill>
                <a:srgbClr val="F6703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▪"/>
            </a:pPr>
            <a:r>
              <a:rPr lang="en"/>
              <a:t>Photographs by </a:t>
            </a:r>
            <a:r>
              <a:rPr lang="en" u="sng">
                <a:solidFill>
                  <a:srgbClr val="F67031"/>
                </a:solidFill>
                <a:hlinkClick r:id="rId4"/>
              </a:rPr>
              <a:t>Unsplash</a:t>
            </a:r>
            <a:endParaRPr>
              <a:solidFill>
                <a:srgbClr val="F6703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400"/>
              <a:buChar char="▪"/>
            </a:pPr>
            <a:r>
              <a:rPr lang="en"/>
              <a:t>Learn more about slidedocs at </a:t>
            </a:r>
            <a:r>
              <a:rPr lang="en" u="sng">
                <a:solidFill>
                  <a:srgbClr val="F67031"/>
                </a:solidFill>
                <a:hlinkClick r:id="rId5"/>
              </a:rPr>
              <a:t>duarte.com/slidedocs</a:t>
            </a:r>
            <a:endParaRPr>
              <a:solidFill>
                <a:srgbClr val="F67031"/>
              </a:solidFill>
            </a:endParaRPr>
          </a:p>
        </p:txBody>
      </p:sp>
      <p:pic>
        <p:nvPicPr>
          <p:cNvPr id="317" name="Google Shape;317;g70ff4f75d7_0_7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50010" y="287750"/>
            <a:ext cx="6477438" cy="456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714f831f9c_5_0"/>
          <p:cNvSpPr txBox="1"/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</a:t>
            </a:r>
            <a:endParaRPr/>
          </a:p>
        </p:txBody>
      </p:sp>
      <p:sp>
        <p:nvSpPr>
          <p:cNvPr id="323" name="Google Shape;323;g714f831f9c_5_0"/>
          <p:cNvSpPr txBox="1"/>
          <p:nvPr>
            <p:ph idx="1" type="body"/>
          </p:nvPr>
        </p:nvSpPr>
        <p:spPr>
          <a:xfrm>
            <a:off x="3090625" y="575500"/>
            <a:ext cx="5596200" cy="35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AutoNum type="arabicPeriod"/>
            </a:pPr>
            <a:r>
              <a:rPr i="0" lang="en" sz="14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Single family residence accounts for the largest proportion of house types in Bay Area and roughly has higher median sold price.</a:t>
            </a:r>
            <a:endParaRPr i="0" sz="14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AutoNum type="arabicPeriod"/>
            </a:pPr>
            <a:r>
              <a:rPr i="0" lang="en" sz="14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Square feet is one of the  best feature to predict the Sold Price.</a:t>
            </a:r>
            <a:endParaRPr i="0" sz="14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AutoNum type="arabicPeriod"/>
            </a:pPr>
            <a:r>
              <a:rPr i="0" lang="en" sz="14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San Francisco bay view homes has an impact on the sold price.</a:t>
            </a:r>
            <a:endParaRPr i="0" sz="14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i="0" sz="14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24" name="Google Shape;324;g714f831f9c_5_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25" name="Google Shape;325;g714f831f9c_5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0275" y="2543550"/>
            <a:ext cx="5746550" cy="230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816a8074b8_0_3"/>
          <p:cNvSpPr txBox="1"/>
          <p:nvPr>
            <p:ph idx="4294967295" type="ctrTitle"/>
          </p:nvPr>
        </p:nvSpPr>
        <p:spPr>
          <a:xfrm>
            <a:off x="685800" y="28025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</a:pPr>
            <a:r>
              <a:rPr b="1" lang="en" sz="7200"/>
              <a:t>Thank You</a:t>
            </a:r>
            <a:endParaRPr b="1" i="0" sz="7200" u="none" cap="none" strike="noStrike">
              <a:solidFill>
                <a:srgbClr val="FFFFFF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331" name="Google Shape;331;g816a8074b8_0_3"/>
          <p:cNvSpPr txBox="1"/>
          <p:nvPr>
            <p:ph idx="4294967295" type="subTitle"/>
          </p:nvPr>
        </p:nvSpPr>
        <p:spPr>
          <a:xfrm>
            <a:off x="685800" y="38687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grpSp>
        <p:nvGrpSpPr>
          <p:cNvPr id="332" name="Google Shape;332;g816a8074b8_0_3"/>
          <p:cNvGrpSpPr/>
          <p:nvPr/>
        </p:nvGrpSpPr>
        <p:grpSpPr>
          <a:xfrm>
            <a:off x="6791053" y="345959"/>
            <a:ext cx="1590883" cy="1590858"/>
            <a:chOff x="6643075" y="3664250"/>
            <a:chExt cx="407950" cy="407975"/>
          </a:xfrm>
        </p:grpSpPr>
        <p:sp>
          <p:nvSpPr>
            <p:cNvPr id="333" name="Google Shape;333;g816a8074b8_0_3"/>
            <p:cNvSpPr/>
            <p:nvPr/>
          </p:nvSpPr>
          <p:spPr>
            <a:xfrm>
              <a:off x="6794075" y="3815250"/>
              <a:ext cx="211300" cy="211300"/>
            </a:xfrm>
            <a:custGeom>
              <a:rect b="b" l="l" r="r" t="t"/>
              <a:pathLst>
                <a:path extrusionOk="0" fill="none" h="8452" w="8452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" name="Google Shape;334;g816a8074b8_0_3"/>
            <p:cNvSpPr/>
            <p:nvPr/>
          </p:nvSpPr>
          <p:spPr>
            <a:xfrm>
              <a:off x="6643075" y="3664250"/>
              <a:ext cx="407950" cy="407975"/>
            </a:xfrm>
            <a:custGeom>
              <a:rect b="b" l="l" r="r" t="t"/>
              <a:pathLst>
                <a:path extrusionOk="0" fill="none" h="16319" w="16318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35" name="Google Shape;335;g816a8074b8_0_3"/>
          <p:cNvGrpSpPr/>
          <p:nvPr/>
        </p:nvGrpSpPr>
        <p:grpSpPr>
          <a:xfrm rot="1508271">
            <a:off x="798755" y="1851397"/>
            <a:ext cx="654063" cy="654026"/>
            <a:chOff x="576250" y="4319400"/>
            <a:chExt cx="442075" cy="442050"/>
          </a:xfrm>
        </p:grpSpPr>
        <p:sp>
          <p:nvSpPr>
            <p:cNvPr id="336" name="Google Shape;336;g816a8074b8_0_3"/>
            <p:cNvSpPr/>
            <p:nvPr/>
          </p:nvSpPr>
          <p:spPr>
            <a:xfrm>
              <a:off x="576250" y="4319400"/>
              <a:ext cx="442075" cy="442050"/>
            </a:xfrm>
            <a:custGeom>
              <a:rect b="b" l="l" r="r" t="t"/>
              <a:pathLst>
                <a:path extrusionOk="0" fill="none" h="17682" w="17683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" name="Google Shape;337;g816a8074b8_0_3"/>
            <p:cNvSpPr/>
            <p:nvPr/>
          </p:nvSpPr>
          <p:spPr>
            <a:xfrm>
              <a:off x="595725" y="4668875"/>
              <a:ext cx="73100" cy="73100"/>
            </a:xfrm>
            <a:custGeom>
              <a:rect b="b" l="l" r="r" t="t"/>
              <a:pathLst>
                <a:path extrusionOk="0" fill="none" h="2924" w="2924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" name="Google Shape;338;g816a8074b8_0_3"/>
            <p:cNvSpPr/>
            <p:nvPr/>
          </p:nvSpPr>
          <p:spPr>
            <a:xfrm>
              <a:off x="652350" y="4711500"/>
              <a:ext cx="46925" cy="46925"/>
            </a:xfrm>
            <a:custGeom>
              <a:rect b="b" l="l" r="r" t="t"/>
              <a:pathLst>
                <a:path extrusionOk="0" fill="none" h="1877" w="1877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" name="Google Shape;339;g816a8074b8_0_3"/>
            <p:cNvSpPr/>
            <p:nvPr/>
          </p:nvSpPr>
          <p:spPr>
            <a:xfrm>
              <a:off x="579300" y="4638450"/>
              <a:ext cx="46900" cy="46900"/>
            </a:xfrm>
            <a:custGeom>
              <a:rect b="b" l="l" r="r" t="t"/>
              <a:pathLst>
                <a:path extrusionOk="0" fill="none" h="1876" w="1876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0" name="Google Shape;340;g816a8074b8_0_3"/>
          <p:cNvSpPr/>
          <p:nvPr/>
        </p:nvSpPr>
        <p:spPr>
          <a:xfrm>
            <a:off x="6410281" y="713293"/>
            <a:ext cx="248676" cy="237445"/>
          </a:xfrm>
          <a:custGeom>
            <a:rect b="b" l="l" r="r" t="t"/>
            <a:pathLst>
              <a:path extrusionOk="0" fill="none" h="14419" w="15101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" name="Google Shape;341;g816a8074b8_0_3"/>
          <p:cNvSpPr/>
          <p:nvPr/>
        </p:nvSpPr>
        <p:spPr>
          <a:xfrm rot="2697569">
            <a:off x="8048925" y="1928866"/>
            <a:ext cx="377468" cy="360421"/>
          </a:xfrm>
          <a:custGeom>
            <a:rect b="b" l="l" r="r" t="t"/>
            <a:pathLst>
              <a:path extrusionOk="0" fill="none" h="14419" w="15101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" name="Google Shape;342;g816a8074b8_0_3"/>
          <p:cNvSpPr/>
          <p:nvPr/>
        </p:nvSpPr>
        <p:spPr>
          <a:xfrm>
            <a:off x="8347545" y="1723093"/>
            <a:ext cx="151199" cy="144406"/>
          </a:xfrm>
          <a:custGeom>
            <a:rect b="b" l="l" r="r" t="t"/>
            <a:pathLst>
              <a:path extrusionOk="0" fill="none" h="14419" w="15101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" name="Google Shape;343;g816a8074b8_0_3"/>
          <p:cNvSpPr/>
          <p:nvPr/>
        </p:nvSpPr>
        <p:spPr>
          <a:xfrm rot="1280187">
            <a:off x="6238017" y="1429478"/>
            <a:ext cx="151179" cy="144385"/>
          </a:xfrm>
          <a:custGeom>
            <a:rect b="b" l="l" r="r" t="t"/>
            <a:pathLst>
              <a:path extrusionOk="0" fill="none" h="14419" w="15101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" name="Google Shape;344;g816a8074b8_0_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5" name="Google Shape;345;g816a8074b8_0_3"/>
          <p:cNvSpPr/>
          <p:nvPr/>
        </p:nvSpPr>
        <p:spPr>
          <a:xfrm>
            <a:off x="1635350" y="1665933"/>
            <a:ext cx="5956025" cy="1074500"/>
          </a:xfrm>
          <a:custGeom>
            <a:rect b="b" l="l" r="r" t="t"/>
            <a:pathLst>
              <a:path extrusionOk="0" h="42980" w="238241">
                <a:moveTo>
                  <a:pt x="0" y="14049"/>
                </a:moveTo>
                <a:cubicBezTo>
                  <a:pt x="5476" y="8573"/>
                  <a:pt x="13935" y="7254"/>
                  <a:pt x="21126" y="4377"/>
                </a:cubicBezTo>
                <a:cubicBezTo>
                  <a:pt x="34915" y="-1140"/>
                  <a:pt x="51579" y="-1336"/>
                  <a:pt x="65669" y="3359"/>
                </a:cubicBezTo>
                <a:cubicBezTo>
                  <a:pt x="71835" y="5414"/>
                  <a:pt x="79874" y="8507"/>
                  <a:pt x="81450" y="14813"/>
                </a:cubicBezTo>
                <a:cubicBezTo>
                  <a:pt x="82973" y="20904"/>
                  <a:pt x="84783" y="28176"/>
                  <a:pt x="81704" y="33648"/>
                </a:cubicBezTo>
                <a:cubicBezTo>
                  <a:pt x="77323" y="41435"/>
                  <a:pt x="64779" y="44711"/>
                  <a:pt x="56251" y="42047"/>
                </a:cubicBezTo>
                <a:cubicBezTo>
                  <a:pt x="49198" y="39844"/>
                  <a:pt x="46785" y="28700"/>
                  <a:pt x="48107" y="21430"/>
                </a:cubicBezTo>
                <a:cubicBezTo>
                  <a:pt x="48970" y="16684"/>
                  <a:pt x="53054" y="12574"/>
                  <a:pt x="57270" y="10231"/>
                </a:cubicBezTo>
                <a:cubicBezTo>
                  <a:pt x="87007" y="-6292"/>
                  <a:pt x="121672" y="33365"/>
                  <a:pt x="155264" y="38739"/>
                </a:cubicBezTo>
                <a:cubicBezTo>
                  <a:pt x="174115" y="41755"/>
                  <a:pt x="194150" y="44396"/>
                  <a:pt x="212533" y="39248"/>
                </a:cubicBezTo>
                <a:cubicBezTo>
                  <a:pt x="225473" y="35624"/>
                  <a:pt x="238241" y="21633"/>
                  <a:pt x="238241" y="8195"/>
                </a:cubicBezTo>
              </a:path>
            </a:pathLst>
          </a:custGeom>
          <a:noFill/>
          <a:ln cap="flat" cmpd="sng" w="9525">
            <a:solidFill>
              <a:srgbClr val="FFFFF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70ff4f75d7_0_0"/>
          <p:cNvSpPr txBox="1"/>
          <p:nvPr>
            <p:ph idx="1" type="body"/>
          </p:nvPr>
        </p:nvSpPr>
        <p:spPr>
          <a:xfrm>
            <a:off x="170325" y="1471100"/>
            <a:ext cx="8788200" cy="3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2000"/>
              </a:lnSpc>
              <a:spcBef>
                <a:spcPts val="2900"/>
              </a:spcBef>
              <a:spcAft>
                <a:spcPts val="0"/>
              </a:spcAft>
              <a:buNone/>
            </a:pPr>
            <a:r>
              <a:rPr b="1" i="0" lang="en" sz="1400" u="sng">
                <a:solidFill>
                  <a:srgbClr val="222222"/>
                </a:solidFill>
                <a:latin typeface="Nunito"/>
                <a:ea typeface="Nunito"/>
                <a:cs typeface="Nunito"/>
                <a:sym typeface="Nunito"/>
              </a:rPr>
              <a:t>Introduction</a:t>
            </a:r>
            <a:endParaRPr b="1" i="0" sz="1400" u="sng">
              <a:solidFill>
                <a:srgbClr val="22222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l">
              <a:lnSpc>
                <a:spcPct val="112000"/>
              </a:lnSpc>
              <a:spcBef>
                <a:spcPts val="2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▪"/>
            </a:pPr>
            <a:r>
              <a:rPr i="0" lang="en" sz="1400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With the help of web scraping technique we have extracted the data from MLS Listing and Zillow website.</a:t>
            </a:r>
            <a:endParaRPr i="0" sz="1400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▪"/>
            </a:pPr>
            <a:r>
              <a:rPr i="0" lang="en" sz="1400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The collected data are the houses Sold in the past six month only. </a:t>
            </a:r>
            <a:endParaRPr i="0" sz="1400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▪"/>
            </a:pPr>
            <a:r>
              <a:rPr i="0" lang="en" sz="1400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There are total 1154 distinct properties.</a:t>
            </a:r>
            <a:endParaRPr i="0" sz="1400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▪"/>
            </a:pPr>
            <a:r>
              <a:rPr i="0" lang="en" sz="1400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And, total 8 features per property: City, Zip Code, Bed, Bath, Sqft, House Type, Year Built, Sold Price.</a:t>
            </a:r>
            <a:endParaRPr i="0" sz="1400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2000"/>
              </a:lnSpc>
              <a:spcBef>
                <a:spcPts val="2900"/>
              </a:spcBef>
              <a:spcAft>
                <a:spcPts val="0"/>
              </a:spcAft>
              <a:buNone/>
            </a:pPr>
            <a:r>
              <a:t/>
            </a:r>
            <a:endParaRPr i="0" sz="1400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2000"/>
              </a:lnSpc>
              <a:spcBef>
                <a:spcPts val="2900"/>
              </a:spcBef>
              <a:spcAft>
                <a:spcPts val="0"/>
              </a:spcAft>
              <a:buNone/>
            </a:pPr>
            <a:r>
              <a:t/>
            </a:r>
            <a:endParaRPr i="0" sz="1400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2000"/>
              </a:lnSpc>
              <a:spcBef>
                <a:spcPts val="2900"/>
              </a:spcBef>
              <a:spcAft>
                <a:spcPts val="0"/>
              </a:spcAft>
              <a:buNone/>
            </a:pPr>
            <a:r>
              <a:t/>
            </a:r>
            <a:endParaRPr i="0" sz="1400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2000"/>
              </a:lnSpc>
              <a:spcBef>
                <a:spcPts val="2900"/>
              </a:spcBef>
              <a:spcAft>
                <a:spcPts val="0"/>
              </a:spcAft>
              <a:buNone/>
            </a:pPr>
            <a:r>
              <a:t/>
            </a:r>
            <a:endParaRPr i="0" sz="1400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2000"/>
              </a:lnSpc>
              <a:spcBef>
                <a:spcPts val="2900"/>
              </a:spcBef>
              <a:spcAft>
                <a:spcPts val="0"/>
              </a:spcAft>
              <a:buNone/>
            </a:pPr>
            <a:r>
              <a:rPr b="1" i="0" lang="en" sz="1000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endParaRPr b="1" i="0" sz="1000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2000"/>
              </a:lnSpc>
              <a:spcBef>
                <a:spcPts val="2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1000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i="0"/>
          </a:p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  <p:sp>
        <p:nvSpPr>
          <p:cNvPr id="114" name="Google Shape;114;g70ff4f75d7_0_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5" name="Google Shape;115;g70ff4f75d7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9725" y="3712675"/>
            <a:ext cx="8356175" cy="1380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70ff4f75d7_0_5"/>
          <p:cNvSpPr txBox="1"/>
          <p:nvPr>
            <p:ph idx="1" type="body"/>
          </p:nvPr>
        </p:nvSpPr>
        <p:spPr>
          <a:xfrm>
            <a:off x="562950" y="1361700"/>
            <a:ext cx="8018100" cy="32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2000"/>
              </a:lnSpc>
              <a:spcBef>
                <a:spcPts val="2900"/>
              </a:spcBef>
              <a:spcAft>
                <a:spcPts val="0"/>
              </a:spcAft>
              <a:buNone/>
            </a:pPr>
            <a:r>
              <a:rPr b="1" i="0" lang="en" sz="1000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Cities:</a:t>
            </a:r>
            <a:endParaRPr b="1" i="0" sz="1000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2000"/>
              </a:lnSpc>
              <a:spcBef>
                <a:spcPts val="2900"/>
              </a:spcBef>
              <a:spcAft>
                <a:spcPts val="0"/>
              </a:spcAft>
              <a:buNone/>
            </a:pPr>
            <a:r>
              <a:rPr b="1" i="0" lang="en" sz="1000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House Type:</a:t>
            </a:r>
            <a:endParaRPr b="1" i="0" sz="1000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2000"/>
              </a:lnSpc>
              <a:spcBef>
                <a:spcPts val="2900"/>
              </a:spcBef>
              <a:spcAft>
                <a:spcPts val="0"/>
              </a:spcAft>
              <a:buNone/>
            </a:pPr>
            <a:r>
              <a:rPr b="1" i="0" lang="en" sz="1000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Data Type of all the features: </a:t>
            </a:r>
            <a:endParaRPr b="1" i="0" sz="1000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2000"/>
              </a:lnSpc>
              <a:spcBef>
                <a:spcPts val="29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i="0" sz="1000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2000"/>
              </a:lnSpc>
              <a:spcBef>
                <a:spcPts val="2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1000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▪"/>
            </a:pPr>
            <a:r>
              <a:rPr i="0" lang="en" sz="1400">
                <a:solidFill>
                  <a:schemeClr val="dk1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The dataset is divided based on the city among the group members.</a:t>
            </a:r>
            <a:endParaRPr i="0">
              <a:latin typeface="Nunito Sans"/>
              <a:ea typeface="Nunito Sans"/>
              <a:cs typeface="Nunito Sans"/>
              <a:sym typeface="Nunito Sans"/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Nunito Sans"/>
              <a:buChar char="▪"/>
            </a:pPr>
            <a:r>
              <a:t/>
            </a:r>
            <a:endParaRPr b="1" i="0" sz="900"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21" name="Google Shape;121;g70ff4f75d7_0_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2" name="Google Shape;122;g70ff4f75d7_0_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6250" y="2904225"/>
            <a:ext cx="3629500" cy="127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g70ff4f75d7_0_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78425" y="1762375"/>
            <a:ext cx="5057775" cy="41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g70ff4f75d7_0_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65175" y="2178250"/>
            <a:ext cx="5057775" cy="5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67031"/>
        </a:solid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oc7tslb1o8-lauren-mancke.jpg" id="129" name="Google Shape;129;g70ff4f75d7_0_63"/>
          <p:cNvPicPr preferRelativeResize="0"/>
          <p:nvPr/>
        </p:nvPicPr>
        <p:blipFill rotWithShape="1">
          <a:blip r:embed="rId3">
            <a:alphaModFix amt="29000"/>
          </a:blip>
          <a:srcRect b="0" l="0" r="0" t="0"/>
          <a:stretch/>
        </p:blipFill>
        <p:spPr>
          <a:xfrm>
            <a:off x="0" y="0"/>
            <a:ext cx="9144000" cy="5143496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g70ff4f75d7_0_63"/>
          <p:cNvSpPr txBox="1"/>
          <p:nvPr>
            <p:ph idx="4294967295" type="title"/>
          </p:nvPr>
        </p:nvSpPr>
        <p:spPr>
          <a:xfrm>
            <a:off x="617225" y="100"/>
            <a:ext cx="79095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en" sz="3000"/>
              <a:t>Data Tour</a:t>
            </a:r>
            <a:endParaRPr b="1" sz="3000"/>
          </a:p>
        </p:txBody>
      </p:sp>
      <p:sp>
        <p:nvSpPr>
          <p:cNvPr id="131" name="Google Shape;131;g70ff4f75d7_0_6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7f0683d5b1_1_0"/>
          <p:cNvSpPr txBox="1"/>
          <p:nvPr>
            <p:ph type="title"/>
          </p:nvPr>
        </p:nvSpPr>
        <p:spPr>
          <a:xfrm>
            <a:off x="478650" y="163425"/>
            <a:ext cx="17955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Web Scraping</a:t>
            </a:r>
            <a:r>
              <a:rPr lang="en">
                <a:solidFill>
                  <a:schemeClr val="lt1"/>
                </a:solidFill>
              </a:rPr>
              <a:t>: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Accessing Zillow’s Bridge API.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g7f0683d5b1_1_0"/>
          <p:cNvSpPr txBox="1"/>
          <p:nvPr>
            <p:ph idx="1" type="body"/>
          </p:nvPr>
        </p:nvSpPr>
        <p:spPr>
          <a:xfrm>
            <a:off x="3326350" y="3880950"/>
            <a:ext cx="5596200" cy="105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200"/>
              <a:t>Ultimately did not end up being used because of the following limitations: </a:t>
            </a:r>
            <a:endParaRPr b="1" sz="1200"/>
          </a:p>
          <a:p>
            <a:pPr indent="-304800" lvl="0" marL="457200" rtl="0" algn="l">
              <a:spcBef>
                <a:spcPts val="60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Querying limitations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Lack of information in nested Json()</a:t>
            </a:r>
            <a:endParaRPr sz="12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38" name="Google Shape;138;g7f0683d5b1_1_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9" name="Google Shape;139;g7f0683d5b1_1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50155" y="163425"/>
            <a:ext cx="5246639" cy="369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70ff4f75d7_0_17"/>
          <p:cNvSpPr txBox="1"/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Web Scraping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2200"/>
              <a:t>BeautifulSoup</a:t>
            </a:r>
            <a:endParaRPr sz="2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2200"/>
              <a:t>CSS Selectors</a:t>
            </a:r>
            <a:endParaRPr sz="2200"/>
          </a:p>
        </p:txBody>
      </p:sp>
      <p:sp>
        <p:nvSpPr>
          <p:cNvPr id="145" name="Google Shape;145;g70ff4f75d7_0_1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6" name="Google Shape;146;g70ff4f75d7_0_17"/>
          <p:cNvSpPr txBox="1"/>
          <p:nvPr>
            <p:ph idx="1" type="body"/>
          </p:nvPr>
        </p:nvSpPr>
        <p:spPr>
          <a:xfrm>
            <a:off x="3090625" y="575500"/>
            <a:ext cx="5596200" cy="10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pic>
        <p:nvPicPr>
          <p:cNvPr id="147" name="Google Shape;147;g70ff4f75d7_0_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977825"/>
            <a:ext cx="2571751" cy="97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g70ff4f75d7_0_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16725" y="3790250"/>
            <a:ext cx="6344000" cy="12936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g70ff4f75d7_0_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16725" y="3359450"/>
            <a:ext cx="5997575" cy="33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g70ff4f75d7_0_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34500" y="205675"/>
            <a:ext cx="6308425" cy="305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g70ff4f75d7_0_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332125" y="1914650"/>
            <a:ext cx="3710799" cy="110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714f831f9c_0_0"/>
          <p:cNvSpPr txBox="1"/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Data Cleaning Techniques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  <p:sp>
        <p:nvSpPr>
          <p:cNvPr id="157" name="Google Shape;157;g714f831f9c_0_0"/>
          <p:cNvSpPr txBox="1"/>
          <p:nvPr>
            <p:ph idx="1" type="body"/>
          </p:nvPr>
        </p:nvSpPr>
        <p:spPr>
          <a:xfrm>
            <a:off x="2775150" y="25350"/>
            <a:ext cx="6236400" cy="48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67031"/>
                </a:solidFill>
              </a:rPr>
              <a:t>Data Cleaning Process</a:t>
            </a:r>
            <a:endParaRPr b="1">
              <a:solidFill>
                <a:srgbClr val="F6703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Define, Code, Test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67031"/>
                </a:solidFill>
              </a:rPr>
              <a:t>Data Issues </a:t>
            </a:r>
            <a:endParaRPr b="1">
              <a:solidFill>
                <a:srgbClr val="F67031"/>
              </a:solidFill>
            </a:endParaRPr>
          </a:p>
          <a:p>
            <a:pPr indent="45720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i="1" lang="en"/>
              <a:t>Data </a:t>
            </a:r>
            <a:r>
              <a:rPr b="1" i="1" lang="en"/>
              <a:t>Quality</a:t>
            </a:r>
            <a:endParaRPr b="1" i="1"/>
          </a:p>
          <a:p>
            <a:pPr indent="45720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Issues with the content, low quality data is also known as dirty data.</a:t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	Eg, </a:t>
            </a:r>
            <a:r>
              <a:rPr lang="en" sz="1200">
                <a:solidFill>
                  <a:schemeClr val="dk2"/>
                </a:solidFill>
              </a:rPr>
              <a:t>m</a:t>
            </a:r>
            <a:r>
              <a:rPr lang="en" sz="1200">
                <a:solidFill>
                  <a:schemeClr val="dk2"/>
                </a:solidFill>
              </a:rPr>
              <a:t>issing and duplicates values, some values are far outside a realistic range, </a:t>
            </a:r>
            <a:endParaRPr sz="1200">
              <a:solidFill>
                <a:schemeClr val="dk2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Erroneous data type, wrong measurement units, lowercase mixed with Uppercase</a:t>
            </a:r>
            <a:endParaRPr sz="1200"/>
          </a:p>
          <a:p>
            <a:pPr indent="45720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i="1" lang="en"/>
              <a:t>Data Tidiness </a:t>
            </a:r>
            <a:endParaRPr b="1" i="1"/>
          </a:p>
          <a:p>
            <a:pPr indent="45720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Issues with structure that prevent easy analysis, known as messy data</a:t>
            </a:r>
            <a:endParaRPr sz="1200"/>
          </a:p>
          <a:p>
            <a:pPr indent="45720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Eg. </a:t>
            </a:r>
            <a:r>
              <a:rPr lang="en" sz="1200">
                <a:solidFill>
                  <a:schemeClr val="dk2"/>
                </a:solidFill>
              </a:rPr>
              <a:t>Naming Convention, two variables in one column, 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i="1"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67031"/>
                </a:solidFill>
              </a:rPr>
              <a:t>Assessment</a:t>
            </a:r>
            <a:endParaRPr b="1">
              <a:solidFill>
                <a:srgbClr val="F6703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Visual Assessment:  eg. excel, text editor.</a:t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Programmatic</a:t>
            </a:r>
            <a:r>
              <a:rPr lang="en" sz="1200"/>
              <a:t> Assessment:  eg. df.head(), df.info(), df.describe(), isnull(),  duplicated(),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70ff4f75d7_0_24"/>
          <p:cNvSpPr txBox="1"/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Data Cleaning Techniques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  <p:sp>
        <p:nvSpPr>
          <p:cNvPr id="163" name="Google Shape;163;g70ff4f75d7_0_24"/>
          <p:cNvSpPr txBox="1"/>
          <p:nvPr>
            <p:ph idx="12" type="sldNum"/>
          </p:nvPr>
        </p:nvSpPr>
        <p:spPr>
          <a:xfrm>
            <a:off x="8556784" y="44450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4" name="Google Shape;164;g70ff4f75d7_0_24"/>
          <p:cNvSpPr txBox="1"/>
          <p:nvPr>
            <p:ph idx="1" type="body"/>
          </p:nvPr>
        </p:nvSpPr>
        <p:spPr>
          <a:xfrm>
            <a:off x="2791200" y="-76200"/>
            <a:ext cx="5781600" cy="5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Check &amp; Change </a:t>
            </a:r>
            <a:r>
              <a:rPr b="1" lang="en">
                <a:solidFill>
                  <a:srgbClr val="F67031"/>
                </a:solidFill>
              </a:rPr>
              <a:t>Data Type</a:t>
            </a:r>
            <a:r>
              <a:rPr b="1" lang="en"/>
              <a:t> 		</a:t>
            </a:r>
            <a:r>
              <a:rPr b="1" lang="en">
                <a:solidFill>
                  <a:schemeClr val="dk2"/>
                </a:solidFill>
              </a:rPr>
              <a:t>Check &amp; Drop </a:t>
            </a:r>
            <a:r>
              <a:rPr b="1" lang="en">
                <a:solidFill>
                  <a:srgbClr val="F67031"/>
                </a:solidFill>
              </a:rPr>
              <a:t>Duplicates</a:t>
            </a:r>
            <a:endParaRPr b="1">
              <a:solidFill>
                <a:srgbClr val="F6703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pic>
        <p:nvPicPr>
          <p:cNvPr id="165" name="Google Shape;165;g70ff4f75d7_0_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49875" y="274725"/>
            <a:ext cx="2149480" cy="214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g70ff4f75d7_0_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74300" y="318423"/>
            <a:ext cx="2806276" cy="114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g70ff4f75d7_0_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99908" y="3172875"/>
            <a:ext cx="5944231" cy="101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g70ff4f75d7_0_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55299" y="3516726"/>
            <a:ext cx="5525275" cy="1019650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g70ff4f75d7_0_24"/>
          <p:cNvSpPr txBox="1"/>
          <p:nvPr>
            <p:ph idx="1" type="body"/>
          </p:nvPr>
        </p:nvSpPr>
        <p:spPr>
          <a:xfrm>
            <a:off x="2791189" y="2761700"/>
            <a:ext cx="23760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Check &amp; Fix </a:t>
            </a:r>
            <a:r>
              <a:rPr b="1" lang="en">
                <a:solidFill>
                  <a:srgbClr val="F67031"/>
                </a:solidFill>
              </a:rPr>
              <a:t>Dirty Data</a:t>
            </a:r>
            <a:endParaRPr b="1">
              <a:solidFill>
                <a:srgbClr val="F67031"/>
              </a:solidFill>
            </a:endParaRPr>
          </a:p>
        </p:txBody>
      </p:sp>
      <p:pic>
        <p:nvPicPr>
          <p:cNvPr id="170" name="Google Shape;170;g70ff4f75d7_0_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900545" y="2416562"/>
            <a:ext cx="4030961" cy="28935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g70ff4f75d7_0_24"/>
          <p:cNvSpPr/>
          <p:nvPr/>
        </p:nvSpPr>
        <p:spPr>
          <a:xfrm>
            <a:off x="2702050" y="1176525"/>
            <a:ext cx="2592300" cy="205800"/>
          </a:xfrm>
          <a:prstGeom prst="rect">
            <a:avLst/>
          </a:prstGeom>
          <a:noFill/>
          <a:ln cap="flat" cmpd="sng" w="19050">
            <a:solidFill>
              <a:srgbClr val="F6703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g70ff4f75d7_0_24"/>
          <p:cNvSpPr/>
          <p:nvPr/>
        </p:nvSpPr>
        <p:spPr>
          <a:xfrm>
            <a:off x="4443975" y="3656475"/>
            <a:ext cx="1499100" cy="205800"/>
          </a:xfrm>
          <a:prstGeom prst="rect">
            <a:avLst/>
          </a:prstGeom>
          <a:noFill/>
          <a:ln cap="flat" cmpd="sng" w="19050">
            <a:solidFill>
              <a:srgbClr val="F6703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3" name="Google Shape;173;g70ff4f75d7_0_2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955299" y="4536375"/>
            <a:ext cx="4158501" cy="49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Ulysses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